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16"/>
  </p:notesMasterIdLst>
  <p:sldIdLst>
    <p:sldId id="341" r:id="rId5"/>
    <p:sldId id="339" r:id="rId6"/>
    <p:sldId id="458" r:id="rId7"/>
    <p:sldId id="459" r:id="rId8"/>
    <p:sldId id="460" r:id="rId9"/>
    <p:sldId id="461" r:id="rId10"/>
    <p:sldId id="462" r:id="rId11"/>
    <p:sldId id="463" r:id="rId12"/>
    <p:sldId id="464" r:id="rId13"/>
    <p:sldId id="465" r:id="rId14"/>
    <p:sldId id="289" r:id="rId15"/>
  </p:sldIdLst>
  <p:sldSz cx="14630400" cy="8229600"/>
  <p:notesSz cx="6858000" cy="9144000"/>
  <p:defaultTex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ng, Rose" initials="YR" lastIdx="3" clrIdx="0">
    <p:extLst>
      <p:ext uri="{19B8F6BF-5375-455C-9EA6-DF929625EA0E}">
        <p15:presenceInfo xmlns:p15="http://schemas.microsoft.com/office/powerpoint/2012/main" userId="S-1-5-21-3436129700-137279607-2938357992-340258" providerId="AD"/>
      </p:ext>
    </p:extLst>
  </p:cmAuthor>
  <p:cmAuthor id="2" name="Groh1, Alan J" initials="AJG" lastIdx="1" clrIdx="1">
    <p:extLst>
      <p:ext uri="{19B8F6BF-5375-455C-9EA6-DF929625EA0E}">
        <p15:presenceInfo xmlns:p15="http://schemas.microsoft.com/office/powerpoint/2012/main" userId="Groh1, Alan J"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6627"/>
    <a:srgbClr val="E77721"/>
    <a:srgbClr val="0065BC"/>
    <a:srgbClr val="FED73F"/>
    <a:srgbClr val="FED13F"/>
    <a:srgbClr val="FEC9FF"/>
    <a:srgbClr val="0848AD"/>
    <a:srgbClr val="FAC533"/>
    <a:srgbClr val="9B9699"/>
    <a:srgbClr val="30A9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65" autoAdjust="0"/>
    <p:restoredTop sz="84598" autoAdjust="0"/>
  </p:normalViewPr>
  <p:slideViewPr>
    <p:cSldViewPr snapToGrid="0" snapToObjects="1">
      <p:cViewPr varScale="1">
        <p:scale>
          <a:sx n="56" d="100"/>
          <a:sy n="56" d="100"/>
        </p:scale>
        <p:origin x="992" y="28"/>
      </p:cViewPr>
      <p:guideLst>
        <p:guide orient="horz" pos="2592"/>
        <p:guide pos="4608"/>
      </p:guideLst>
    </p:cSldViewPr>
  </p:slideViewPr>
  <p:notesTextViewPr>
    <p:cViewPr>
      <p:scale>
        <a:sx n="125" d="100"/>
        <a:sy n="125" d="100"/>
      </p:scale>
      <p:origin x="0" y="0"/>
    </p:cViewPr>
  </p:notesTextViewPr>
  <p:sorterViewPr>
    <p:cViewPr varScale="1">
      <p:scale>
        <a:sx n="1" d="1"/>
        <a:sy n="1" d="1"/>
      </p:scale>
      <p:origin x="0" y="16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893404-58C7-A246-89CC-B85F345BB44E}" type="datetimeFigureOut">
              <a:rPr lang="en-US" smtClean="0"/>
              <a:t>3/8/2021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8B8750-E7B1-0449-98DA-D098FA4DD43B}" type="slidenum">
              <a:rPr lang="en-US" smtClean="0"/>
              <a:t>‹#›</a:t>
            </a:fld>
            <a:endParaRPr lang="en-US" dirty="0"/>
          </a:p>
        </p:txBody>
      </p:sp>
    </p:spTree>
    <p:extLst>
      <p:ext uri="{BB962C8B-B14F-4D97-AF65-F5344CB8AC3E}">
        <p14:creationId xmlns:p14="http://schemas.microsoft.com/office/powerpoint/2010/main" val="1899589724"/>
      </p:ext>
    </p:extLst>
  </p:cSld>
  <p:clrMap bg1="lt1" tx1="dk1" bg2="lt2" tx2="dk2" accent1="accent1" accent2="accent2" accent3="accent3" accent4="accent4" accent5="accent5" accent6="accent6" hlink="hlink" folHlink="folHlink"/>
  <p:notesStyle>
    <a:lvl1pPr marL="0" algn="l" defTabSz="457177" rtl="0" eaLnBrk="1" latinLnBrk="0" hangingPunct="1">
      <a:defRPr sz="1100" kern="1200">
        <a:solidFill>
          <a:schemeClr val="tx1"/>
        </a:solidFill>
        <a:latin typeface="+mn-lt"/>
        <a:ea typeface="+mn-ea"/>
        <a:cs typeface="+mn-cs"/>
      </a:defRPr>
    </a:lvl1pPr>
    <a:lvl2pPr marL="457177" algn="l" defTabSz="457177" rtl="0" eaLnBrk="1" latinLnBrk="0" hangingPunct="1">
      <a:defRPr sz="1100" kern="1200">
        <a:solidFill>
          <a:schemeClr val="tx1"/>
        </a:solidFill>
        <a:latin typeface="+mn-lt"/>
        <a:ea typeface="+mn-ea"/>
        <a:cs typeface="+mn-cs"/>
      </a:defRPr>
    </a:lvl2pPr>
    <a:lvl3pPr marL="914354" algn="l" defTabSz="457177" rtl="0" eaLnBrk="1" latinLnBrk="0" hangingPunct="1">
      <a:defRPr sz="1100" kern="1200">
        <a:solidFill>
          <a:schemeClr val="tx1"/>
        </a:solidFill>
        <a:latin typeface="+mn-lt"/>
        <a:ea typeface="+mn-ea"/>
        <a:cs typeface="+mn-cs"/>
      </a:defRPr>
    </a:lvl3pPr>
    <a:lvl4pPr marL="1371531" algn="l" defTabSz="457177" rtl="0" eaLnBrk="1" latinLnBrk="0" hangingPunct="1">
      <a:defRPr sz="1100" kern="1200">
        <a:solidFill>
          <a:schemeClr val="tx1"/>
        </a:solidFill>
        <a:latin typeface="+mn-lt"/>
        <a:ea typeface="+mn-ea"/>
        <a:cs typeface="+mn-cs"/>
      </a:defRPr>
    </a:lvl4pPr>
    <a:lvl5pPr marL="1828709" algn="l" defTabSz="457177" rtl="0" eaLnBrk="1" latinLnBrk="0" hangingPunct="1">
      <a:defRPr sz="1100" kern="1200">
        <a:solidFill>
          <a:schemeClr val="tx1"/>
        </a:solidFill>
        <a:latin typeface="+mn-lt"/>
        <a:ea typeface="+mn-ea"/>
        <a:cs typeface="+mn-cs"/>
      </a:defRPr>
    </a:lvl5pPr>
    <a:lvl6pPr marL="2285886" algn="l" defTabSz="457177" rtl="0" eaLnBrk="1" latinLnBrk="0" hangingPunct="1">
      <a:defRPr sz="1100" kern="1200">
        <a:solidFill>
          <a:schemeClr val="tx1"/>
        </a:solidFill>
        <a:latin typeface="+mn-lt"/>
        <a:ea typeface="+mn-ea"/>
        <a:cs typeface="+mn-cs"/>
      </a:defRPr>
    </a:lvl6pPr>
    <a:lvl7pPr marL="2743063" algn="l" defTabSz="457177" rtl="0" eaLnBrk="1" latinLnBrk="0" hangingPunct="1">
      <a:defRPr sz="1100" kern="1200">
        <a:solidFill>
          <a:schemeClr val="tx1"/>
        </a:solidFill>
        <a:latin typeface="+mn-lt"/>
        <a:ea typeface="+mn-ea"/>
        <a:cs typeface="+mn-cs"/>
      </a:defRPr>
    </a:lvl7pPr>
    <a:lvl8pPr marL="3200240" algn="l" defTabSz="457177" rtl="0" eaLnBrk="1" latinLnBrk="0" hangingPunct="1">
      <a:defRPr sz="1100" kern="1200">
        <a:solidFill>
          <a:schemeClr val="tx1"/>
        </a:solidFill>
        <a:latin typeface="+mn-lt"/>
        <a:ea typeface="+mn-ea"/>
        <a:cs typeface="+mn-cs"/>
      </a:defRPr>
    </a:lvl8pPr>
    <a:lvl9pPr marL="3657417" algn="l" defTabSz="45717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log.medicalgps.com/the-challenges-of-coordinated-ca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Welcome</a:t>
            </a:r>
            <a:r>
              <a:rPr lang="en-US" sz="1100" kern="1200" baseline="0" dirty="0" smtClean="0">
                <a:solidFill>
                  <a:schemeClr val="tx1"/>
                </a:solidFill>
                <a:effectLst/>
                <a:latin typeface="+mn-lt"/>
                <a:ea typeface="+mn-ea"/>
                <a:cs typeface="+mn-cs"/>
              </a:rPr>
              <a:t> to our </a:t>
            </a:r>
            <a:r>
              <a:rPr lang="en-US" sz="1100" kern="1200" baseline="0" dirty="0" err="1" smtClean="0">
                <a:solidFill>
                  <a:schemeClr val="tx1"/>
                </a:solidFill>
                <a:effectLst/>
                <a:latin typeface="+mn-lt"/>
                <a:ea typeface="+mn-ea"/>
                <a:cs typeface="+mn-cs"/>
              </a:rPr>
              <a:t>Microlearning</a:t>
            </a:r>
            <a:r>
              <a:rPr lang="en-US" sz="1100" kern="1200" baseline="0" dirty="0" smtClean="0">
                <a:solidFill>
                  <a:schemeClr val="tx1"/>
                </a:solidFill>
                <a:effectLst/>
                <a:latin typeface="+mn-lt"/>
                <a:ea typeface="+mn-ea"/>
                <a:cs typeface="+mn-cs"/>
              </a:rPr>
              <a:t> series. This is brought to you by </a:t>
            </a:r>
            <a:r>
              <a:rPr lang="en-US" sz="1100" kern="1200" dirty="0" smtClean="0">
                <a:solidFill>
                  <a:schemeClr val="tx1"/>
                </a:solidFill>
                <a:effectLst/>
                <a:latin typeface="+mn-lt"/>
                <a:ea typeface="+mn-ea"/>
                <a:cs typeface="+mn-cs"/>
              </a:rPr>
              <a:t>Care1st Health Plan Arizona</a:t>
            </a:r>
            <a:r>
              <a:rPr lang="en-US" sz="1100" kern="1200" baseline="0" dirty="0" smtClean="0">
                <a:solidFill>
                  <a:schemeClr val="tx1"/>
                </a:solidFill>
                <a:effectLst/>
                <a:latin typeface="+mn-lt"/>
                <a:ea typeface="+mn-ea"/>
                <a:cs typeface="+mn-cs"/>
              </a:rPr>
              <a:t> Health’s clinical provider training team. This module focuses on treatment planning.</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1</a:t>
            </a:fld>
            <a:endParaRPr lang="en-US" dirty="0"/>
          </a:p>
        </p:txBody>
      </p:sp>
    </p:spTree>
    <p:extLst>
      <p:ext uri="{BB962C8B-B14F-4D97-AF65-F5344CB8AC3E}">
        <p14:creationId xmlns:p14="http://schemas.microsoft.com/office/powerpoint/2010/main" val="272496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Care1st Health Plan Arizona</a:t>
            </a:r>
            <a:r>
              <a:rPr lang="en-US" baseline="0" dirty="0" smtClean="0"/>
              <a:t> Behavioral Health’s mission is to help people live their best lives by being the trusted partner to create superior solutions in behavioral healthcare and wellness. We simply can’t meet this mission without our providers, and appreciate the work you do to meet our members’ needs!</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 </a:t>
            </a:r>
            <a:r>
              <a:rPr lang="en-US" b="0" dirty="0" smtClean="0"/>
              <a:t>Medical GPS.</a:t>
            </a:r>
            <a:r>
              <a:rPr lang="en-US" b="0" baseline="0" dirty="0" smtClean="0"/>
              <a:t> </a:t>
            </a:r>
            <a:r>
              <a:rPr lang="en-US" b="0" i="1" baseline="0" dirty="0" smtClean="0"/>
              <a:t>The Challenges of Coordinated Care</a:t>
            </a:r>
            <a:r>
              <a:rPr lang="en-US" b="0" i="0" baseline="0" dirty="0" smtClean="0"/>
              <a:t> (March 13, 2017). Retrieved from </a:t>
            </a:r>
            <a:r>
              <a:rPr lang="en-US" dirty="0" smtClean="0">
                <a:hlinkClick r:id="rId3"/>
              </a:rPr>
              <a:t>https://blog.medicalgps.com/the-challenges-of-coordinated-care/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effectLst/>
                <a:latin typeface="+mn-lt"/>
                <a:ea typeface="+mn-ea"/>
                <a:cs typeface="+mn-cs"/>
              </a:rPr>
              <a:t>Personal Communication, August 26,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10</a:t>
            </a:fld>
            <a:endParaRPr lang="en-US" dirty="0"/>
          </a:p>
        </p:txBody>
      </p:sp>
    </p:spTree>
    <p:extLst>
      <p:ext uri="{BB962C8B-B14F-4D97-AF65-F5344CB8AC3E}">
        <p14:creationId xmlns:p14="http://schemas.microsoft.com/office/powerpoint/2010/main" val="288060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smtClean="0"/>
              <a:t>If you are experiencing any barriers</a:t>
            </a:r>
            <a:r>
              <a:rPr lang="en-US" baseline="0" dirty="0" smtClean="0"/>
              <a:t> to care coordination or have any additional questions, please contact Amy </a:t>
            </a:r>
            <a:r>
              <a:rPr lang="en-US" baseline="0" dirty="0" err="1" smtClean="0"/>
              <a:t>Trussell</a:t>
            </a:r>
            <a:r>
              <a:rPr lang="en-US" baseline="0" dirty="0" smtClean="0"/>
              <a:t> using the information provided on your screen. </a:t>
            </a:r>
            <a:r>
              <a:rPr lang="en-US" dirty="0" smtClean="0"/>
              <a:t>Thank</a:t>
            </a:r>
            <a:r>
              <a:rPr lang="en-US" baseline="0" dirty="0" smtClean="0"/>
              <a:t> you for attending this </a:t>
            </a:r>
            <a:r>
              <a:rPr lang="en-US" baseline="0" dirty="0" err="1" smtClean="0"/>
              <a:t>microlearning</a:t>
            </a:r>
            <a:r>
              <a:rPr lang="en-US" baseline="0" dirty="0" smtClean="0"/>
              <a:t> session on care coordination.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11</a:t>
            </a:fld>
            <a:endParaRPr lang="en-US" dirty="0"/>
          </a:p>
        </p:txBody>
      </p:sp>
    </p:spTree>
    <p:extLst>
      <p:ext uri="{BB962C8B-B14F-4D97-AF65-F5344CB8AC3E}">
        <p14:creationId xmlns:p14="http://schemas.microsoft.com/office/powerpoint/2010/main" val="24214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microlearning</a:t>
            </a:r>
            <a:r>
              <a:rPr lang="en-US" dirty="0" smtClean="0"/>
              <a:t> session is</a:t>
            </a:r>
            <a:r>
              <a:rPr lang="en-US" baseline="0" dirty="0" smtClean="0"/>
              <a:t> one of four in a series.  The topics covered in this series are care coordination, treatment planning, titration of services, and discharge planning.  Check out each </a:t>
            </a:r>
            <a:r>
              <a:rPr lang="en-US" baseline="0" dirty="0" err="1" smtClean="0"/>
              <a:t>microlearning</a:t>
            </a:r>
            <a:r>
              <a:rPr lang="en-US" baseline="0" dirty="0" smtClean="0"/>
              <a:t> module for more information on the topics listed.</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2</a:t>
            </a:fld>
            <a:endParaRPr lang="en-US" dirty="0"/>
          </a:p>
        </p:txBody>
      </p:sp>
    </p:spTree>
    <p:extLst>
      <p:ext uri="{BB962C8B-B14F-4D97-AF65-F5344CB8AC3E}">
        <p14:creationId xmlns:p14="http://schemas.microsoft.com/office/powerpoint/2010/main" val="73095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kern="1200" dirty="0" smtClean="0">
                <a:solidFill>
                  <a:schemeClr val="tx1"/>
                </a:solidFill>
                <a:effectLst/>
                <a:latin typeface="+mn-lt"/>
                <a:ea typeface="+mn-ea"/>
                <a:cs typeface="+mn-cs"/>
              </a:rPr>
              <a:t>By</a:t>
            </a:r>
            <a:r>
              <a:rPr lang="en-US" sz="1100" b="0" kern="1200" baseline="0" dirty="0" smtClean="0">
                <a:solidFill>
                  <a:schemeClr val="tx1"/>
                </a:solidFill>
                <a:effectLst/>
                <a:latin typeface="+mn-lt"/>
                <a:ea typeface="+mn-ea"/>
                <a:cs typeface="+mn-cs"/>
              </a:rPr>
              <a:t> the end of this module, you will be able to identify the philosophy of treatment planning; list the important steps of treatment planning; verbalize the initial process; identify evidence based treatment; and review ongoing and discharge process.</a:t>
            </a:r>
          </a:p>
          <a:p>
            <a:endParaRPr lang="en-US" sz="1100" b="0" kern="1200" baseline="0" dirty="0" smtClean="0">
              <a:solidFill>
                <a:schemeClr val="tx1"/>
              </a:solidFill>
              <a:effectLst/>
              <a:latin typeface="+mn-lt"/>
              <a:ea typeface="+mn-ea"/>
              <a:cs typeface="+mn-cs"/>
            </a:endParaRPr>
          </a:p>
          <a:p>
            <a:r>
              <a:rPr lang="en-US" sz="1100" b="1" kern="1200" baseline="0" dirty="0" smtClean="0">
                <a:solidFill>
                  <a:schemeClr val="tx1"/>
                </a:solidFill>
                <a:effectLst/>
                <a:latin typeface="+mn-lt"/>
                <a:ea typeface="+mn-ea"/>
                <a:cs typeface="+mn-cs"/>
              </a:rPr>
              <a:t>Image</a:t>
            </a:r>
            <a:r>
              <a:rPr lang="en-US" sz="1100" b="0" kern="1200" baseline="0" dirty="0" smtClean="0">
                <a:solidFill>
                  <a:schemeClr val="tx1"/>
                </a:solidFill>
                <a:effectLst/>
                <a:latin typeface="+mn-lt"/>
                <a:ea typeface="+mn-ea"/>
                <a:cs typeface="+mn-cs"/>
              </a:rPr>
              <a:t>: </a:t>
            </a:r>
            <a:r>
              <a:rPr lang="en-US" sz="1100" b="0" kern="1200" baseline="0" dirty="0" err="1" smtClean="0">
                <a:solidFill>
                  <a:schemeClr val="tx1"/>
                </a:solidFill>
                <a:effectLst/>
                <a:latin typeface="+mn-lt"/>
                <a:ea typeface="+mn-ea"/>
                <a:cs typeface="+mn-cs"/>
              </a:rPr>
              <a:t>Pexel</a:t>
            </a:r>
            <a:r>
              <a:rPr lang="en-US" sz="1100" b="0" kern="1200" baseline="0" dirty="0" smtClean="0">
                <a:solidFill>
                  <a:schemeClr val="tx1"/>
                </a:solidFill>
                <a:effectLst/>
                <a:latin typeface="+mn-lt"/>
                <a:ea typeface="+mn-ea"/>
                <a:cs typeface="+mn-cs"/>
              </a:rPr>
              <a:t> free images https://www.pexels.com/photo/woman-in-black-blazer-holding-white-tablet-computer-4098148/</a:t>
            </a:r>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3</a:t>
            </a:fld>
            <a:endParaRPr lang="en-US" dirty="0"/>
          </a:p>
        </p:txBody>
      </p:sp>
    </p:spTree>
    <p:extLst>
      <p:ext uri="{BB962C8B-B14F-4D97-AF65-F5344CB8AC3E}">
        <p14:creationId xmlns:p14="http://schemas.microsoft.com/office/powerpoint/2010/main" val="149382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26" rtl="0" eaLnBrk="1" fontAlgn="auto" latinLnBrk="0" hangingPunct="1">
              <a:lnSpc>
                <a:spcPct val="100000"/>
              </a:lnSpc>
              <a:spcBef>
                <a:spcPts val="0"/>
              </a:spcBef>
              <a:spcAft>
                <a:spcPts val="0"/>
              </a:spcAft>
              <a:buClrTx/>
              <a:buSzTx/>
              <a:buFont typeface="Arial" charset="0"/>
              <a:buNone/>
              <a:tabLst/>
              <a:defRPr/>
            </a:pPr>
            <a:r>
              <a:rPr lang="en-US" b="0" dirty="0" smtClean="0"/>
              <a:t>At </a:t>
            </a:r>
            <a:r>
              <a:rPr lang="en-US" sz="1100" kern="1200" dirty="0" smtClean="0">
                <a:solidFill>
                  <a:schemeClr val="tx1"/>
                </a:solidFill>
                <a:effectLst/>
                <a:latin typeface="+mn-lt"/>
                <a:ea typeface="+mn-ea"/>
                <a:cs typeface="+mn-cs"/>
              </a:rPr>
              <a:t>Care1st Health Plan Arizona </a:t>
            </a:r>
            <a:r>
              <a:rPr lang="en-US" b="0" baseline="0" dirty="0" smtClean="0"/>
              <a:t>Health, our philosophy is to engage </a:t>
            </a:r>
            <a:r>
              <a:rPr lang="en-US" sz="1050" dirty="0" smtClean="0"/>
              <a:t>individuals in the best, most appropriate </a:t>
            </a:r>
            <a:r>
              <a:rPr lang="en-US" sz="1100" kern="1200" dirty="0" smtClean="0">
                <a:solidFill>
                  <a:schemeClr val="tx1"/>
                </a:solidFill>
                <a:effectLst/>
                <a:latin typeface="+mn-lt"/>
                <a:ea typeface="+mn-ea"/>
                <a:cs typeface="+mn-cs"/>
              </a:rPr>
              <a:t>service level and frequency to meet the member’s needs</a:t>
            </a:r>
            <a:r>
              <a:rPr lang="en-US" sz="1100" dirty="0" smtClean="0"/>
              <a:t>. This</a:t>
            </a:r>
            <a:r>
              <a:rPr lang="en-US" sz="1100" baseline="0" dirty="0" smtClean="0"/>
              <a:t> leads </a:t>
            </a:r>
            <a:r>
              <a:rPr lang="en-US" sz="1100" dirty="0" smtClean="0"/>
              <a:t>to the best functional outcomes for the member. This is accomplished when we provide holistic solutions to problems that impact health issues through focus on individuals, recovery, and community integration. The goal</a:t>
            </a:r>
            <a:r>
              <a:rPr lang="en-US" sz="1100" baseline="0" dirty="0" smtClean="0"/>
              <a:t> of a treatment plan is to communicate about how to meet the needs of our members. </a:t>
            </a:r>
            <a:endParaRPr lang="en-US" sz="1100" dirty="0" smtClean="0"/>
          </a:p>
          <a:p>
            <a:endParaRPr lang="en-US" sz="11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smtClean="0"/>
              <a:t>Source:</a:t>
            </a:r>
            <a:r>
              <a:rPr lang="en-US" sz="1100" dirty="0" smtClean="0"/>
              <a:t> Treatment</a:t>
            </a:r>
            <a:r>
              <a:rPr lang="en-US" sz="1100" baseline="0" dirty="0" smtClean="0"/>
              <a:t> Planning Training </a:t>
            </a:r>
            <a:r>
              <a:rPr lang="en-US" sz="1100" baseline="0" dirty="0" err="1" smtClean="0"/>
              <a:t>pptx</a:t>
            </a:r>
            <a:r>
              <a:rPr lang="en-US" sz="1100" baseline="0" dirty="0" smtClean="0"/>
              <a:t> and Treatment and Documentation Guidelines for Provider Training </a:t>
            </a:r>
            <a:r>
              <a:rPr lang="en-US" sz="1100" baseline="0" dirty="0" err="1" smtClean="0"/>
              <a:t>pptx</a:t>
            </a:r>
            <a:r>
              <a:rPr lang="en-US" sz="1100" baseline="0" dirty="0" smtClean="0"/>
              <a:t>, developed by Centene Behavioral Health staff</a:t>
            </a:r>
            <a:endParaRPr lang="en-US" sz="1100" dirty="0" smtClean="0"/>
          </a:p>
        </p:txBody>
      </p:sp>
      <p:sp>
        <p:nvSpPr>
          <p:cNvPr id="4" name="Slide Number Placeholder 3"/>
          <p:cNvSpPr>
            <a:spLocks noGrp="1"/>
          </p:cNvSpPr>
          <p:nvPr>
            <p:ph type="sldNum" sz="quarter" idx="10"/>
          </p:nvPr>
        </p:nvSpPr>
        <p:spPr/>
        <p:txBody>
          <a:bodyPr/>
          <a:lstStyle/>
          <a:p>
            <a:fld id="{B88B8750-E7B1-0449-98DA-D098FA4DD43B}" type="slidenum">
              <a:rPr lang="en-US" smtClean="0"/>
              <a:t>4</a:t>
            </a:fld>
            <a:endParaRPr lang="en-US" dirty="0"/>
          </a:p>
        </p:txBody>
      </p:sp>
    </p:spTree>
    <p:extLst>
      <p:ext uri="{BB962C8B-B14F-4D97-AF65-F5344CB8AC3E}">
        <p14:creationId xmlns:p14="http://schemas.microsoft.com/office/powerpoint/2010/main" val="121648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effectLst/>
                <a:latin typeface="+mn-lt"/>
                <a:ea typeface="+mn-ea"/>
                <a:cs typeface="+mn-cs"/>
              </a:rPr>
              <a:t>The treatment planning process should be driven by a person-centered approach.</a:t>
            </a:r>
            <a:r>
              <a:rPr lang="en-US" sz="1100" b="0" kern="1200" baseline="0" dirty="0" smtClean="0">
                <a:solidFill>
                  <a:schemeClr val="tx1"/>
                </a:solidFill>
                <a:effectLst/>
                <a:latin typeface="+mn-lt"/>
                <a:ea typeface="+mn-ea"/>
                <a:cs typeface="+mn-cs"/>
              </a:rPr>
              <a:t> This m</a:t>
            </a:r>
            <a:r>
              <a:rPr lang="en-US" sz="1100" baseline="0" dirty="0" smtClean="0"/>
              <a:t>eans that the plan is developed collaboratively with the member and/or guardian that focuses on their strengths, desires and areas they want to change. The member is involved in creating goals, agrees on the goals, and signs the treatment plan. All providers should use the treatment plan as a guide at each visit to assess the member’s progression, regression or maintenance. For example, i</a:t>
            </a:r>
            <a:r>
              <a:rPr lang="en-US" sz="1100" dirty="0" smtClean="0"/>
              <a:t>f the current goals on a treatment plan are working, then the treatment plan review</a:t>
            </a:r>
            <a:r>
              <a:rPr lang="en-US" sz="1100" baseline="0" dirty="0" smtClean="0"/>
              <a:t> should reflect the next set of goals. If providers put the same goals on each treatment plan, this will not show progress. If the first set of goals are not working, then new goals should be established. Clinical documentation should reflect what techniques are being used in session, how the member is benefitting from the interventions, and how the member is engaging in session. Discharge planning begins when we first meet with the member and continues throughout the entire treatment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baseline="0" dirty="0" smtClean="0">
                <a:solidFill>
                  <a:schemeClr val="tx1"/>
                </a:solidFill>
                <a:effectLst/>
                <a:latin typeface="+mn-lt"/>
                <a:ea typeface="+mn-ea"/>
                <a:cs typeface="+mn-cs"/>
              </a:rPr>
              <a:t>Source:</a:t>
            </a:r>
            <a:r>
              <a:rPr lang="en-US" sz="1100" b="0" kern="1200" baseline="0" dirty="0" smtClean="0">
                <a:solidFill>
                  <a:schemeClr val="tx1"/>
                </a:solidFill>
                <a:effectLst/>
                <a:latin typeface="+mn-lt"/>
                <a:ea typeface="+mn-ea"/>
                <a:cs typeface="+mn-cs"/>
              </a:rPr>
              <a:t> Personal Communication, August 28, 2020, Katie McKay and Anna </a:t>
            </a:r>
            <a:r>
              <a:rPr lang="en-US" sz="1100" b="0" kern="1200" baseline="0" dirty="0" err="1" smtClean="0">
                <a:solidFill>
                  <a:schemeClr val="tx1"/>
                </a:solidFill>
                <a:effectLst/>
                <a:latin typeface="+mn-lt"/>
                <a:ea typeface="+mn-ea"/>
                <a:cs typeface="+mn-cs"/>
              </a:rPr>
              <a:t>Clowers</a:t>
            </a:r>
            <a:r>
              <a:rPr lang="en-US" sz="1100" b="0" kern="1200" baseline="0" dirty="0" smtClean="0">
                <a:solidFill>
                  <a:schemeClr val="tx1"/>
                </a:solidFill>
                <a:effectLst/>
                <a:latin typeface="+mn-lt"/>
                <a:ea typeface="+mn-ea"/>
                <a:cs typeface="+mn-cs"/>
              </a:rPr>
              <a:t>, Centene Behavioral Health Utilization Managers</a:t>
            </a:r>
            <a:endParaRPr lang="en-US" sz="11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a:t>
            </a:r>
            <a:r>
              <a:rPr lang="en-US" dirty="0" smtClean="0"/>
              <a:t> Treatment</a:t>
            </a:r>
            <a:r>
              <a:rPr lang="en-US" baseline="0" dirty="0" smtClean="0"/>
              <a:t> Planning Training </a:t>
            </a:r>
            <a:r>
              <a:rPr lang="en-US" baseline="0" dirty="0" err="1" smtClean="0"/>
              <a:t>ppt</a:t>
            </a:r>
            <a:r>
              <a:rPr lang="en-US" baseline="0" dirty="0" smtClean="0"/>
              <a:t> and Treatment and Documentation Guidelines for Provider Training </a:t>
            </a:r>
            <a:r>
              <a:rPr lang="en-US" baseline="0" dirty="0" err="1" smtClean="0"/>
              <a:t>ppt</a:t>
            </a:r>
            <a:r>
              <a:rPr lang="en-US" baseline="0" dirty="0" smtClean="0"/>
              <a:t>, developed by Centene Behavioral Health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a:t>
            </a:r>
            <a:r>
              <a:rPr lang="en-US" baseline="0" dirty="0" err="1" smtClean="0"/>
              <a:t>Pexel</a:t>
            </a:r>
            <a:r>
              <a:rPr lang="en-US" baseline="0" dirty="0" smtClean="0"/>
              <a:t> free images https://www.pexels.com/photo/woman-in-black-long-sleeve-shirt-sitting-on-brown-wooden-chair-4098369/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5</a:t>
            </a:fld>
            <a:endParaRPr lang="en-US" dirty="0"/>
          </a:p>
        </p:txBody>
      </p:sp>
    </p:spTree>
    <p:extLst>
      <p:ext uri="{BB962C8B-B14F-4D97-AF65-F5344CB8AC3E}">
        <p14:creationId xmlns:p14="http://schemas.microsoft.com/office/powerpoint/2010/main" val="24836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effectLst/>
                <a:latin typeface="+mn-lt"/>
                <a:ea typeface="+mn-ea"/>
                <a:cs typeface="+mn-cs"/>
              </a:rPr>
              <a:t>As a provider, the initial process is crucial in gathering information to complete a Person</a:t>
            </a:r>
            <a:r>
              <a:rPr lang="en-US" sz="1100" b="0" kern="1200" baseline="0" dirty="0" smtClean="0">
                <a:solidFill>
                  <a:schemeClr val="tx1"/>
                </a:solidFill>
                <a:effectLst/>
                <a:latin typeface="+mn-lt"/>
                <a:ea typeface="+mn-ea"/>
                <a:cs typeface="+mn-cs"/>
              </a:rPr>
              <a:t> Centered Treatment Plan. First, providers will want to complete a biopsychosocial assessment. Providers will also conduct an in-depth interview with the member and/or their supports to assess the current situation, the member’s baseline behavior, and what the member wants to address during this time. Providers should utilize screening tools to gauge severity of symptoms and possible substance use. Assessing the member’s cultural background and adding that information into the treatment plan, providers will also want to have a documented </a:t>
            </a:r>
            <a:r>
              <a:rPr lang="en-US" sz="1100" kern="1200" dirty="0" smtClean="0">
                <a:solidFill>
                  <a:schemeClr val="tx1"/>
                </a:solidFill>
                <a:effectLst/>
                <a:latin typeface="+mn-lt"/>
                <a:ea typeface="+mn-ea"/>
                <a:cs typeface="+mn-cs"/>
              </a:rPr>
              <a:t>DSM-5 diagnosis which is consistent with the presented problems, history, mental status exam, and assessment data. All of these items</a:t>
            </a:r>
            <a:r>
              <a:rPr lang="en-US" sz="1100" kern="1200" baseline="0" dirty="0" smtClean="0">
                <a:solidFill>
                  <a:schemeClr val="tx1"/>
                </a:solidFill>
                <a:effectLst/>
                <a:latin typeface="+mn-lt"/>
                <a:ea typeface="+mn-ea"/>
                <a:cs typeface="+mn-cs"/>
              </a:rPr>
              <a:t> work together to build a picture of why this individual needs these services. </a:t>
            </a: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Source:</a:t>
            </a:r>
            <a:r>
              <a:rPr lang="en-US" sz="1200" b="0" kern="1200" baseline="0" dirty="0" smtClean="0">
                <a:solidFill>
                  <a:schemeClr val="tx1"/>
                </a:solidFill>
                <a:effectLst/>
                <a:latin typeface="+mn-lt"/>
                <a:ea typeface="+mn-ea"/>
                <a:cs typeface="+mn-cs"/>
              </a:rPr>
              <a:t> Personal Communication, August 28, 2020, Katie McKay and Anna </a:t>
            </a:r>
            <a:r>
              <a:rPr lang="en-US" sz="1200" b="0" kern="1200" baseline="0" dirty="0" err="1" smtClean="0">
                <a:solidFill>
                  <a:schemeClr val="tx1"/>
                </a:solidFill>
                <a:effectLst/>
                <a:latin typeface="+mn-lt"/>
                <a:ea typeface="+mn-ea"/>
                <a:cs typeface="+mn-cs"/>
              </a:rPr>
              <a:t>Clowers</a:t>
            </a:r>
            <a:r>
              <a:rPr lang="en-US" sz="1200" b="0" kern="1200" baseline="0" dirty="0" smtClean="0">
                <a:solidFill>
                  <a:schemeClr val="tx1"/>
                </a:solidFill>
                <a:effectLst/>
                <a:latin typeface="+mn-lt"/>
                <a:ea typeface="+mn-ea"/>
                <a:cs typeface="+mn-cs"/>
              </a:rPr>
              <a:t>, Centene Behavioral Health Utilization Managers</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a:t>
            </a:r>
            <a:r>
              <a:rPr lang="en-US" dirty="0" smtClean="0"/>
              <a:t> Treatment</a:t>
            </a:r>
            <a:r>
              <a:rPr lang="en-US" baseline="0" dirty="0" smtClean="0"/>
              <a:t> Planning Training </a:t>
            </a:r>
            <a:r>
              <a:rPr lang="en-US" baseline="0" dirty="0" err="1" smtClean="0"/>
              <a:t>pptx</a:t>
            </a:r>
            <a:r>
              <a:rPr lang="en-US" baseline="0" dirty="0" smtClean="0"/>
              <a:t> and Treatment and Documentation Guidelines for Provider Training </a:t>
            </a:r>
            <a:r>
              <a:rPr lang="en-US" baseline="0" dirty="0" err="1" smtClean="0"/>
              <a:t>pptx</a:t>
            </a:r>
            <a:r>
              <a:rPr lang="en-US" baseline="0" dirty="0" smtClean="0"/>
              <a:t>, developed by Centene Behavioral Health staff</a:t>
            </a:r>
            <a:endParaRPr lang="en-US" dirty="0" smtClean="0"/>
          </a:p>
        </p:txBody>
      </p:sp>
      <p:sp>
        <p:nvSpPr>
          <p:cNvPr id="4" name="Slide Number Placeholder 3"/>
          <p:cNvSpPr>
            <a:spLocks noGrp="1"/>
          </p:cNvSpPr>
          <p:nvPr>
            <p:ph type="sldNum" sz="quarter" idx="10"/>
          </p:nvPr>
        </p:nvSpPr>
        <p:spPr/>
        <p:txBody>
          <a:bodyPr/>
          <a:lstStyle/>
          <a:p>
            <a:fld id="{B88B8750-E7B1-0449-98DA-D098FA4DD43B}" type="slidenum">
              <a:rPr lang="en-US" smtClean="0"/>
              <a:t>6</a:t>
            </a:fld>
            <a:endParaRPr lang="en-US" dirty="0"/>
          </a:p>
        </p:txBody>
      </p:sp>
    </p:spTree>
    <p:extLst>
      <p:ext uri="{BB962C8B-B14F-4D97-AF65-F5344CB8AC3E}">
        <p14:creationId xmlns:p14="http://schemas.microsoft.com/office/powerpoint/2010/main" val="424395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After you have completed the initial process and gathered information, you are ready to create a Person Centered Treatment Plan. You will want to discuss with the member what strengths can be incorporated into their treatment plan. Providers should work collaboratively with the member to build goals that are relevant to why the member is receiving services. It is preferred to use the SMART goals method when developing goals. </a:t>
            </a:r>
            <a:r>
              <a:rPr lang="en-US" sz="1100" kern="1200" baseline="0" dirty="0" smtClean="0">
                <a:solidFill>
                  <a:schemeClr val="tx1"/>
                </a:solidFill>
                <a:effectLst/>
                <a:latin typeface="+mn-lt"/>
                <a:ea typeface="+mn-ea"/>
                <a:cs typeface="+mn-cs"/>
              </a:rPr>
              <a:t>SMART stands for Specific, Measurable, Attainable, Relevant, and Time Frame. This method helps goals to be measured and </a:t>
            </a:r>
            <a:r>
              <a:rPr lang="en-US" sz="1100" kern="1200" dirty="0" smtClean="0">
                <a:solidFill>
                  <a:schemeClr val="tx1"/>
                </a:solidFill>
                <a:effectLst/>
                <a:latin typeface="+mn-lt"/>
                <a:ea typeface="+mn-ea"/>
                <a:cs typeface="+mn-cs"/>
              </a:rPr>
              <a:t>adjusted over time to show incremental progress</a:t>
            </a:r>
            <a:r>
              <a:rPr lang="en-US" sz="1100" kern="1200" baseline="0" dirty="0" smtClean="0">
                <a:solidFill>
                  <a:schemeClr val="tx1"/>
                </a:solidFill>
                <a:effectLst/>
                <a:latin typeface="+mn-lt"/>
                <a:ea typeface="+mn-ea"/>
                <a:cs typeface="+mn-cs"/>
              </a:rPr>
              <a:t> or </a:t>
            </a:r>
            <a:r>
              <a:rPr lang="en-US" sz="1100" kern="1200" dirty="0" smtClean="0">
                <a:solidFill>
                  <a:schemeClr val="tx1"/>
                </a:solidFill>
                <a:effectLst/>
                <a:latin typeface="+mn-lt"/>
                <a:ea typeface="+mn-ea"/>
                <a:cs typeface="+mn-cs"/>
              </a:rPr>
              <a:t>regression.</a:t>
            </a:r>
            <a:r>
              <a:rPr lang="en-US" sz="1100" kern="1200" baseline="0" dirty="0" smtClean="0">
                <a:solidFill>
                  <a:schemeClr val="tx1"/>
                </a:solidFill>
                <a:effectLst/>
                <a:latin typeface="+mn-lt"/>
                <a:ea typeface="+mn-ea"/>
                <a:cs typeface="+mn-cs"/>
              </a:rPr>
              <a:t> SMART goals can be specific to meet that members needs rather than broad. The goals should have a time frame, which should be no more than 90 days. Providers should a</a:t>
            </a:r>
            <a:r>
              <a:rPr lang="en-US" sz="1100" kern="1200" dirty="0" smtClean="0">
                <a:solidFill>
                  <a:schemeClr val="tx1"/>
                </a:solidFill>
                <a:effectLst/>
                <a:latin typeface="+mn-lt"/>
                <a:ea typeface="+mn-ea"/>
                <a:cs typeface="+mn-cs"/>
              </a:rPr>
              <a:t>sk</a:t>
            </a:r>
            <a:r>
              <a:rPr lang="en-US" sz="1100" kern="1200" baseline="0" dirty="0" smtClean="0">
                <a:solidFill>
                  <a:schemeClr val="tx1"/>
                </a:solidFill>
                <a:effectLst/>
                <a:latin typeface="+mn-lt"/>
                <a:ea typeface="+mn-ea"/>
                <a:cs typeface="+mn-cs"/>
              </a:rPr>
              <a:t> the member if they can identify any barriers for each goal. The provider and member can dig deep into the reason and background behind the how and why of the identified barrier. Be sure to document the barriers in the treatment plan. It is recommended that each goal has two interventions: one is for the member and one is for the provider. Interventions are action statements on how the goal will be accomplished.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Source:</a:t>
            </a:r>
            <a:r>
              <a:rPr lang="en-US" sz="1200" b="0" kern="1200" baseline="0" dirty="0" smtClean="0">
                <a:solidFill>
                  <a:schemeClr val="tx1"/>
                </a:solidFill>
                <a:effectLst/>
                <a:latin typeface="+mn-lt"/>
                <a:ea typeface="+mn-ea"/>
                <a:cs typeface="+mn-cs"/>
              </a:rPr>
              <a:t> Personal Communication, August 28, 2020, Katie McKay and Anna </a:t>
            </a:r>
            <a:r>
              <a:rPr lang="en-US" sz="1200" b="0" kern="1200" baseline="0" dirty="0" err="1" smtClean="0">
                <a:solidFill>
                  <a:schemeClr val="tx1"/>
                </a:solidFill>
                <a:effectLst/>
                <a:latin typeface="+mn-lt"/>
                <a:ea typeface="+mn-ea"/>
                <a:cs typeface="+mn-cs"/>
              </a:rPr>
              <a:t>Clowers</a:t>
            </a:r>
            <a:r>
              <a:rPr lang="en-US" sz="1200" b="0" kern="1200" baseline="0" dirty="0" smtClean="0">
                <a:solidFill>
                  <a:schemeClr val="tx1"/>
                </a:solidFill>
                <a:effectLst/>
                <a:latin typeface="+mn-lt"/>
                <a:ea typeface="+mn-ea"/>
                <a:cs typeface="+mn-cs"/>
              </a:rPr>
              <a:t>, Centene Behavioral Health Utilization Managers</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a:t>
            </a:r>
            <a:r>
              <a:rPr lang="en-US" dirty="0" smtClean="0"/>
              <a:t> Treatment</a:t>
            </a:r>
            <a:r>
              <a:rPr lang="en-US" baseline="0" dirty="0" smtClean="0"/>
              <a:t> Planning Training </a:t>
            </a:r>
            <a:r>
              <a:rPr lang="en-US" baseline="0" dirty="0" err="1" smtClean="0"/>
              <a:t>pptx</a:t>
            </a:r>
            <a:r>
              <a:rPr lang="en-US" baseline="0" dirty="0" smtClean="0"/>
              <a:t>, SMART Goals Training and Treatment and Documentation Guidelines for Provider Training </a:t>
            </a:r>
            <a:r>
              <a:rPr lang="en-US" baseline="0" dirty="0" err="1" smtClean="0"/>
              <a:t>pptx</a:t>
            </a:r>
            <a:r>
              <a:rPr lang="en-US" baseline="0" dirty="0" smtClean="0"/>
              <a:t>, developed by WellCare Behavioral Health staff</a:t>
            </a:r>
            <a:endParaRPr lang="en-US" dirty="0" smtClean="0"/>
          </a:p>
        </p:txBody>
      </p:sp>
      <p:sp>
        <p:nvSpPr>
          <p:cNvPr id="4" name="Slide Number Placeholder 3"/>
          <p:cNvSpPr>
            <a:spLocks noGrp="1"/>
          </p:cNvSpPr>
          <p:nvPr>
            <p:ph type="sldNum" sz="quarter" idx="10"/>
          </p:nvPr>
        </p:nvSpPr>
        <p:spPr/>
        <p:txBody>
          <a:bodyPr/>
          <a:lstStyle/>
          <a:p>
            <a:fld id="{B88B8750-E7B1-0449-98DA-D098FA4DD43B}" type="slidenum">
              <a:rPr lang="en-US" smtClean="0"/>
              <a:t>7</a:t>
            </a:fld>
            <a:endParaRPr lang="en-US" dirty="0"/>
          </a:p>
        </p:txBody>
      </p:sp>
    </p:spTree>
    <p:extLst>
      <p:ext uri="{BB962C8B-B14F-4D97-AF65-F5344CB8AC3E}">
        <p14:creationId xmlns:p14="http://schemas.microsoft.com/office/powerpoint/2010/main" val="65943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baseline="0" dirty="0" smtClean="0">
                <a:solidFill>
                  <a:schemeClr val="tx1"/>
                </a:solidFill>
                <a:effectLst/>
                <a:latin typeface="+mn-lt"/>
                <a:ea typeface="+mn-ea"/>
                <a:cs typeface="+mn-cs"/>
              </a:rPr>
              <a:t>To further develop a Person Centered Treatment Plan, let’s discuss how to incorporate evidence based practices. </a:t>
            </a:r>
            <a:r>
              <a:rPr lang="en-US" sz="1100" b="0" kern="1200" baseline="0" dirty="0" smtClean="0">
                <a:solidFill>
                  <a:schemeClr val="tx1"/>
                </a:solidFill>
                <a:effectLst/>
                <a:latin typeface="+mn-lt"/>
                <a:ea typeface="+mn-ea"/>
                <a:cs typeface="+mn-cs"/>
              </a:rPr>
              <a:t>While it is important to know the member, their personality, and their receptiveness to recommendations, it is also important for providers to be mindful of their personal style. </a:t>
            </a:r>
            <a:r>
              <a:rPr lang="en-US" baseline="0" dirty="0" smtClean="0"/>
              <a:t>There may be times when you have to adjust your approach to provide the best method for the member and to increase member engagement. </a:t>
            </a:r>
            <a:r>
              <a:rPr lang="en-US" sz="1100" b="0" kern="1200" baseline="0" dirty="0" smtClean="0">
                <a:solidFill>
                  <a:schemeClr val="tx1"/>
                </a:solidFill>
                <a:effectLst/>
                <a:latin typeface="+mn-lt"/>
                <a:ea typeface="+mn-ea"/>
                <a:cs typeface="+mn-cs"/>
              </a:rPr>
              <a:t>Motivational Interviewing can guide </a:t>
            </a:r>
            <a:r>
              <a:rPr lang="en-US" baseline="0" dirty="0" smtClean="0"/>
              <a:t>that potential and facilitate the natural change process that is already inherent within the member. Stages of Change can determine </a:t>
            </a:r>
            <a:r>
              <a:rPr lang="en-US" dirty="0" smtClean="0">
                <a:solidFill>
                  <a:schemeClr val="tx2"/>
                </a:solidFill>
              </a:rPr>
              <a:t>which stage the member is in. You can customize what you will join with them in working toward. This will also</a:t>
            </a:r>
            <a:r>
              <a:rPr lang="en-US" baseline="0" dirty="0" smtClean="0">
                <a:solidFill>
                  <a:schemeClr val="tx2"/>
                </a:solidFill>
              </a:rPr>
              <a:t> help with</a:t>
            </a:r>
            <a:r>
              <a:rPr lang="en-US" dirty="0" smtClean="0">
                <a:solidFill>
                  <a:schemeClr val="tx2"/>
                </a:solidFill>
              </a:rPr>
              <a:t> setting realistic and appropriate goals. These types of goals can lead to a sense of accomplishment for both yourself and the member. Integrated Healthcare is</a:t>
            </a:r>
            <a:r>
              <a:rPr lang="en-US" baseline="0" dirty="0" smtClean="0">
                <a:solidFill>
                  <a:schemeClr val="tx2"/>
                </a:solidFill>
              </a:rPr>
              <a:t> when health care professionals consider all health conditions at the same time when creating a treatment plan. </a:t>
            </a:r>
            <a:r>
              <a:rPr lang="en-US" b="0" dirty="0" smtClean="0"/>
              <a:t>Understanding and appreciating a member's cultural background can expand treatment opportunities.</a:t>
            </a:r>
            <a:r>
              <a:rPr lang="en-US" dirty="0" smtClean="0"/>
              <a:t> Every culture has specific values that can be used in treatment, such as the support of extended families and of religious or spiritual communities. By appreciating a member’s culture, providers can tap into the most effective treatment strategies those based on the personal and social strengths of each member.</a:t>
            </a:r>
            <a:r>
              <a:rPr lang="en-US" baseline="0" dirty="0" smtClean="0"/>
              <a:t> Recovery Model is defined as the process of change through which members improve their health and wellness, live a self-directed life and strive to reach their full potential. Incorporating these evidence based practices can create a person centered treatment plan that fully addresses the member’s needs at the right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Source:</a:t>
            </a:r>
            <a:r>
              <a:rPr lang="en-US" sz="1200" b="0" kern="1200" baseline="0" dirty="0" smtClean="0">
                <a:solidFill>
                  <a:schemeClr val="tx1"/>
                </a:solidFill>
                <a:effectLst/>
                <a:latin typeface="+mn-lt"/>
                <a:ea typeface="+mn-ea"/>
                <a:cs typeface="+mn-cs"/>
              </a:rPr>
              <a:t> Personal Communication, August 28, 2020, Katie McKay and Anna </a:t>
            </a:r>
            <a:r>
              <a:rPr lang="en-US" sz="1200" b="0" kern="1200" baseline="0" dirty="0" err="1" smtClean="0">
                <a:solidFill>
                  <a:schemeClr val="tx1"/>
                </a:solidFill>
                <a:effectLst/>
                <a:latin typeface="+mn-lt"/>
                <a:ea typeface="+mn-ea"/>
                <a:cs typeface="+mn-cs"/>
              </a:rPr>
              <a:t>Clowers</a:t>
            </a:r>
            <a:r>
              <a:rPr lang="en-US" sz="1200" b="0" kern="1200" baseline="0" dirty="0" smtClean="0">
                <a:solidFill>
                  <a:schemeClr val="tx1"/>
                </a:solidFill>
                <a:effectLst/>
                <a:latin typeface="+mn-lt"/>
                <a:ea typeface="+mn-ea"/>
                <a:cs typeface="+mn-cs"/>
              </a:rPr>
              <a:t>, Centene Behavioral Health Utilization Managers</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a:t>
            </a:r>
            <a:r>
              <a:rPr lang="en-US" dirty="0" smtClean="0"/>
              <a:t> Treatment</a:t>
            </a:r>
            <a:r>
              <a:rPr lang="en-US" baseline="0" dirty="0" smtClean="0"/>
              <a:t> Planning Training </a:t>
            </a:r>
            <a:r>
              <a:rPr lang="en-US" baseline="0" dirty="0" err="1" smtClean="0"/>
              <a:t>pptx</a:t>
            </a:r>
            <a:r>
              <a:rPr lang="en-US" baseline="0" dirty="0" smtClean="0"/>
              <a:t> and Treatment and Documentation Guidelines for Provider Training </a:t>
            </a:r>
            <a:r>
              <a:rPr lang="en-US" baseline="0" dirty="0" err="1" smtClean="0"/>
              <a:t>pptx</a:t>
            </a:r>
            <a:r>
              <a:rPr lang="en-US" baseline="0" dirty="0" smtClean="0"/>
              <a:t>, developed by Centene Behavioral Health staff</a:t>
            </a:r>
            <a:endParaRPr lang="en-US" dirty="0" smtClean="0"/>
          </a:p>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8</a:t>
            </a:fld>
            <a:endParaRPr lang="en-US" dirty="0"/>
          </a:p>
        </p:txBody>
      </p:sp>
    </p:spTree>
    <p:extLst>
      <p:ext uri="{BB962C8B-B14F-4D97-AF65-F5344CB8AC3E}">
        <p14:creationId xmlns:p14="http://schemas.microsoft.com/office/powerpoint/2010/main" val="2642430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that we have discussed evidence-based practices to incorporate in treatment planning, let’s begin review what the ongoing treatment process may look like. </a:t>
            </a:r>
            <a:r>
              <a:rPr lang="en-US" sz="1100" b="0" kern="1200" dirty="0" smtClean="0">
                <a:solidFill>
                  <a:schemeClr val="tx1"/>
                </a:solidFill>
                <a:effectLst/>
                <a:latin typeface="+mn-lt"/>
                <a:ea typeface="+mn-ea"/>
                <a:cs typeface="+mn-cs"/>
              </a:rPr>
              <a:t>Providers will want to </a:t>
            </a:r>
            <a:r>
              <a:rPr lang="en-US" sz="1100" b="0" kern="1200" baseline="0" dirty="0" smtClean="0">
                <a:solidFill>
                  <a:schemeClr val="tx1"/>
                </a:solidFill>
                <a:effectLst/>
                <a:latin typeface="+mn-lt"/>
                <a:ea typeface="+mn-ea"/>
                <a:cs typeface="+mn-cs"/>
              </a:rPr>
              <a:t>document through their progress notes how their sessions are tied back to the SMART goals and interventions. Document date goals were initiated, revised and completed. Providers should conduct ongoing assessment as to whether or not the Treatment Plan, Goals and Interventions are working. If the goals are not working, providers should ask themselves “what can we do differently?” Any changes will need to be reflected in an updated treatment plan. There may be instances in which the provider will assess the possibility of titrating services. It is feasible to consider a reduction in services based on how the member is responding to treatment. It is recommended that the provider has a collaborative conversation with the member about eventual discharge in order to wrap up the treatment plan. If you would like additional information about services titration or discharge planning, please check out those </a:t>
            </a:r>
            <a:r>
              <a:rPr lang="en-US" sz="1100" b="0" kern="1200" baseline="0" dirty="0" err="1" smtClean="0">
                <a:solidFill>
                  <a:schemeClr val="tx1"/>
                </a:solidFill>
                <a:effectLst/>
                <a:latin typeface="+mn-lt"/>
                <a:ea typeface="+mn-ea"/>
                <a:cs typeface="+mn-cs"/>
              </a:rPr>
              <a:t>microlearning</a:t>
            </a:r>
            <a:r>
              <a:rPr lang="en-US" sz="1100" b="0" kern="1200" baseline="0" dirty="0" smtClean="0">
                <a:solidFill>
                  <a:schemeClr val="tx1"/>
                </a:solidFill>
                <a:effectLst/>
                <a:latin typeface="+mn-lt"/>
                <a:ea typeface="+mn-ea"/>
                <a:cs typeface="+mn-cs"/>
              </a:rPr>
              <a:t> modules.</a:t>
            </a:r>
            <a:r>
              <a:rPr lang="en-US" baseline="0" dirty="0" smtClean="0"/>
              <a:t> </a:t>
            </a:r>
            <a:endParaRPr lang="en-US" sz="1100" b="0" kern="1200" dirty="0" smtClean="0">
              <a:solidFill>
                <a:schemeClr val="tx1"/>
              </a:solidFill>
              <a:effectLst/>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Source:</a:t>
            </a:r>
            <a:r>
              <a:rPr lang="en-US" sz="1200" b="0" kern="1200" baseline="0" dirty="0" smtClean="0">
                <a:solidFill>
                  <a:schemeClr val="tx1"/>
                </a:solidFill>
                <a:effectLst/>
                <a:latin typeface="+mn-lt"/>
                <a:ea typeface="+mn-ea"/>
                <a:cs typeface="+mn-cs"/>
              </a:rPr>
              <a:t> Personal Communication, August 28, 2020, Katie McKay and Anna </a:t>
            </a:r>
            <a:r>
              <a:rPr lang="en-US" sz="1200" b="0" kern="1200" baseline="0" dirty="0" err="1" smtClean="0">
                <a:solidFill>
                  <a:schemeClr val="tx1"/>
                </a:solidFill>
                <a:effectLst/>
                <a:latin typeface="+mn-lt"/>
                <a:ea typeface="+mn-ea"/>
                <a:cs typeface="+mn-cs"/>
              </a:rPr>
              <a:t>Clowers</a:t>
            </a:r>
            <a:r>
              <a:rPr lang="en-US" sz="1200" b="0" kern="1200" baseline="0" dirty="0" smtClean="0">
                <a:solidFill>
                  <a:schemeClr val="tx1"/>
                </a:solidFill>
                <a:effectLst/>
                <a:latin typeface="+mn-lt"/>
                <a:ea typeface="+mn-ea"/>
                <a:cs typeface="+mn-cs"/>
              </a:rPr>
              <a:t>, Centene Behavioral Health Utilization Managers</a:t>
            </a: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Source:</a:t>
            </a:r>
            <a:r>
              <a:rPr lang="en-US" dirty="0" smtClean="0"/>
              <a:t> Treatment</a:t>
            </a:r>
            <a:r>
              <a:rPr lang="en-US" baseline="0" dirty="0" smtClean="0"/>
              <a:t> Planning Training </a:t>
            </a:r>
            <a:r>
              <a:rPr lang="en-US" baseline="0" dirty="0" err="1" smtClean="0"/>
              <a:t>pptx</a:t>
            </a:r>
            <a:r>
              <a:rPr lang="en-US" baseline="0" dirty="0" smtClean="0"/>
              <a:t> and Treatment and Documentation Guidelines for Provider Training </a:t>
            </a:r>
            <a:r>
              <a:rPr lang="en-US" baseline="0" dirty="0" err="1" smtClean="0"/>
              <a:t>pptz</a:t>
            </a:r>
            <a:r>
              <a:rPr lang="en-US" baseline="0" dirty="0" smtClean="0"/>
              <a:t>, developed by Centene Behavioral Health staff</a:t>
            </a:r>
            <a:endParaRPr lang="en-US" dirty="0" smtClean="0"/>
          </a:p>
        </p:txBody>
      </p:sp>
      <p:sp>
        <p:nvSpPr>
          <p:cNvPr id="4" name="Slide Number Placeholder 3"/>
          <p:cNvSpPr>
            <a:spLocks noGrp="1"/>
          </p:cNvSpPr>
          <p:nvPr>
            <p:ph type="sldNum" sz="quarter" idx="10"/>
          </p:nvPr>
        </p:nvSpPr>
        <p:spPr/>
        <p:txBody>
          <a:bodyPr/>
          <a:lstStyle/>
          <a:p>
            <a:fld id="{B88B8750-E7B1-0449-98DA-D098FA4DD43B}" type="slidenum">
              <a:rPr lang="en-US" smtClean="0"/>
              <a:t>9</a:t>
            </a:fld>
            <a:endParaRPr lang="en-US" dirty="0"/>
          </a:p>
        </p:txBody>
      </p:sp>
    </p:spTree>
    <p:extLst>
      <p:ext uri="{BB962C8B-B14F-4D97-AF65-F5344CB8AC3E}">
        <p14:creationId xmlns:p14="http://schemas.microsoft.com/office/powerpoint/2010/main" val="2152891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673760359"/>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descr="06_White-Logo-on-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6955" y="1111252"/>
            <a:ext cx="4303258" cy="1142030"/>
          </a:xfrm>
          <a:prstGeom prst="rect">
            <a:avLst/>
          </a:prstGeom>
        </p:spPr>
      </p:pic>
      <p:sp>
        <p:nvSpPr>
          <p:cNvPr id="3" name="Slide Number Placeholder 5">
            <a:extLst>
              <a:ext uri="{FF2B5EF4-FFF2-40B4-BE49-F238E27FC236}">
                <a16:creationId xmlns:a16="http://schemas.microsoft.com/office/drawing/2014/main" id="{1EC1EB29-F572-2544-8C56-E7DF40E3F4FF}"/>
              </a:ext>
            </a:extLst>
          </p:cNvPr>
          <p:cNvSpPr>
            <a:spLocks noGrp="1"/>
          </p:cNvSpPr>
          <p:nvPr>
            <p:ph type="sldNum" sz="quarter" idx="12"/>
          </p:nvPr>
        </p:nvSpPr>
        <p:spPr>
          <a:xfrm>
            <a:off x="10955610" y="7627939"/>
            <a:ext cx="3290886" cy="438150"/>
          </a:xfrm>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4359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
        <p:nvSpPr>
          <p:cNvPr id="7" name="Rectangle 6"/>
          <p:cNvSpPr>
            <a:spLocks noChangeArrowheads="1"/>
          </p:cNvSpPr>
          <p:nvPr userDrawn="1"/>
        </p:nvSpPr>
        <p:spPr bwMode="hidden">
          <a:xfrm>
            <a:off x="267046" y="-14067"/>
            <a:ext cx="147821" cy="8243668"/>
          </a:xfrm>
          <a:prstGeom prst="rect">
            <a:avLst/>
          </a:prstGeom>
          <a:solidFill>
            <a:srgbClr val="FEC920"/>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3518525371"/>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6475" y="1420238"/>
            <a:ext cx="6232525" cy="5991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91400" y="1420238"/>
            <a:ext cx="6232525" cy="59918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8355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4" y="155643"/>
            <a:ext cx="12619037" cy="758758"/>
          </a:xfrm>
        </p:spPr>
        <p:txBody>
          <a:bodyPr/>
          <a:lstStyle/>
          <a:p>
            <a:r>
              <a:rPr lang="en-US"/>
              <a:t>Click to edit Master title style</a:t>
            </a:r>
          </a:p>
        </p:txBody>
      </p:sp>
      <p:sp>
        <p:nvSpPr>
          <p:cNvPr id="3" name="Text Placeholder 2"/>
          <p:cNvSpPr>
            <a:spLocks noGrp="1"/>
          </p:cNvSpPr>
          <p:nvPr>
            <p:ph type="body" idx="1"/>
          </p:nvPr>
        </p:nvSpPr>
        <p:spPr>
          <a:xfrm>
            <a:off x="1006476" y="1496455"/>
            <a:ext cx="6189662" cy="464107"/>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1008063" y="2256818"/>
            <a:ext cx="6189662" cy="5171096"/>
          </a:xfrm>
        </p:spPr>
        <p:txBody>
          <a:bodyPr>
            <a:normAutofit/>
          </a:bodyPr>
          <a:lstStyle>
            <a:lvl1pPr>
              <a:defRPr sz="3100"/>
            </a:lvl1pPr>
            <a:lvl2pPr>
              <a:defRPr sz="2400"/>
            </a:lvl2pPr>
            <a:lvl3pPr>
              <a:defRPr sz="2000"/>
            </a:lvl3pPr>
            <a:lvl4pPr>
              <a:defRPr sz="19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407276" y="1496455"/>
            <a:ext cx="6219826" cy="511478"/>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07276" y="2256818"/>
            <a:ext cx="6219826" cy="5171096"/>
          </a:xfrm>
        </p:spPr>
        <p:txBody>
          <a:bodyPr>
            <a:normAutofit/>
          </a:bodyPr>
          <a:lstStyle>
            <a:lvl1pPr>
              <a:defRPr sz="3100"/>
            </a:lvl1pPr>
            <a:lvl2pPr>
              <a:defRPr sz="2400"/>
            </a:lvl2pPr>
            <a:lvl3pPr>
              <a:defRPr sz="2000"/>
            </a:lvl3pPr>
            <a:lvl4pPr>
              <a:defRPr sz="19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72900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995551599"/>
      </p:ext>
    </p:extLst>
  </p:cSld>
  <p:clrMapOvr>
    <a:masterClrMapping/>
  </p:clrMapOvr>
  <p:extLst mod="1">
    <p:ext uri="{DCECCB84-F9BA-43D5-87BE-67443E8EF086}">
      <p15:sldGuideLst xmlns:p15="http://schemas.microsoft.com/office/powerpoint/2012/main">
        <p15:guide id="1" pos="46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Content Placeholder 2"/>
          <p:cNvSpPr>
            <a:spLocks noGrp="1"/>
          </p:cNvSpPr>
          <p:nvPr>
            <p:ph idx="1"/>
          </p:nvPr>
        </p:nvSpPr>
        <p:spPr>
          <a:xfrm>
            <a:off x="6219827" y="1184276"/>
            <a:ext cx="7407275"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67614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Picture Placeholder 2"/>
          <p:cNvSpPr>
            <a:spLocks noGrp="1"/>
          </p:cNvSpPr>
          <p:nvPr>
            <p:ph type="pic" idx="1"/>
          </p:nvPr>
        </p:nvSpPr>
        <p:spPr>
          <a:xfrm>
            <a:off x="6219827" y="1184276"/>
            <a:ext cx="7407275" cy="5848350"/>
          </a:xfrm>
        </p:spPr>
        <p:txBody>
          <a:bodyPr/>
          <a:lstStyle>
            <a:lvl1pPr marL="0" indent="0">
              <a:buNone/>
              <a:defRPr sz="3100"/>
            </a:lvl1pPr>
            <a:lvl2pPr marL="457177" indent="0">
              <a:buNone/>
              <a:defRPr sz="29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dirty="0"/>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5551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46804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563" y="438150"/>
            <a:ext cx="3154362" cy="697388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215817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1819" y="1420238"/>
            <a:ext cx="13662835" cy="6038352"/>
          </a:xfrm>
          <a:prstGeom prst="rect">
            <a:avLst/>
          </a:prstGeom>
        </p:spPr>
        <p:txBody>
          <a:bodyPr vert="horz" lIns="91435" tIns="45718" rIns="91435"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1820" y="7627939"/>
            <a:ext cx="3290888" cy="438150"/>
          </a:xfrm>
          <a:prstGeom prst="rect">
            <a:avLst/>
          </a:prstGeom>
        </p:spPr>
        <p:txBody>
          <a:bodyPr vert="horz" lIns="91435" tIns="45718" rIns="91435" bIns="45718" rtlCol="0" anchor="ctr"/>
          <a:lstStyle>
            <a:lvl1pPr algn="l">
              <a:defRPr sz="1000">
                <a:solidFill>
                  <a:schemeClr val="bg1">
                    <a:lumMod val="50000"/>
                  </a:schemeClr>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5119015" y="7627939"/>
            <a:ext cx="4937125" cy="438150"/>
          </a:xfrm>
          <a:prstGeom prst="rect">
            <a:avLst/>
          </a:prstGeom>
        </p:spPr>
        <p:txBody>
          <a:bodyPr vert="horz" lIns="91435" tIns="45718" rIns="91435" bIns="45718" rtlCol="0" anchor="ctr"/>
          <a:lstStyle>
            <a:lvl1pPr algn="ctr">
              <a:defRPr sz="1000">
                <a:solidFill>
                  <a:schemeClr val="bg1">
                    <a:lumMod val="50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10955610" y="7627939"/>
            <a:ext cx="3290886" cy="438150"/>
          </a:xfrm>
          <a:prstGeom prst="rect">
            <a:avLst/>
          </a:prstGeom>
        </p:spPr>
        <p:txBody>
          <a:bodyPr vert="horz" lIns="91435" tIns="45718" rIns="91435" bIns="45718" rtlCol="0" anchor="ctr"/>
          <a:lstStyle>
            <a:lvl1pPr algn="r">
              <a:defRPr sz="1000">
                <a:solidFill>
                  <a:schemeClr val="bg1">
                    <a:lumMod val="50000"/>
                  </a:schemeClr>
                </a:solidFill>
                <a:latin typeface="Arial" charset="0"/>
                <a:ea typeface="Arial" charset="0"/>
                <a:cs typeface="Arial" charset="0"/>
              </a:defRPr>
            </a:lvl1pPr>
          </a:lstStyle>
          <a:p>
            <a:fld id="{D30AC80F-94B0-8B4E-A914-3569243F6FFD}" type="slidenum">
              <a:rPr lang="en-US" smtClean="0"/>
              <a:pPr/>
              <a:t>‹#›</a:t>
            </a:fld>
            <a:endParaRPr lang="en-US" dirty="0"/>
          </a:p>
        </p:txBody>
      </p:sp>
      <p:sp>
        <p:nvSpPr>
          <p:cNvPr id="7" name="Rectangle 6"/>
          <p:cNvSpPr>
            <a:spLocks noChangeArrowheads="1"/>
          </p:cNvSpPr>
          <p:nvPr userDrawn="1"/>
        </p:nvSpPr>
        <p:spPr bwMode="hidden">
          <a:xfrm>
            <a:off x="-14066" y="-14069"/>
            <a:ext cx="11774266" cy="1011158"/>
          </a:xfrm>
          <a:prstGeom prst="rect">
            <a:avLst/>
          </a:prstGeom>
          <a:solidFill>
            <a:srgbClr val="E77721"/>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grpSp>
        <p:nvGrpSpPr>
          <p:cNvPr id="8" name="Group 7"/>
          <p:cNvGrpSpPr/>
          <p:nvPr userDrawn="1"/>
        </p:nvGrpSpPr>
        <p:grpSpPr>
          <a:xfrm>
            <a:off x="11893550" y="-14069"/>
            <a:ext cx="2750346" cy="1011158"/>
            <a:chOff x="11893550" y="-14068"/>
            <a:chExt cx="2750345" cy="1051560"/>
          </a:xfrm>
        </p:grpSpPr>
        <p:sp>
          <p:nvSpPr>
            <p:cNvPr id="9" name="Rectangle 8"/>
            <p:cNvSpPr/>
            <p:nvPr/>
          </p:nvSpPr>
          <p:spPr>
            <a:xfrm>
              <a:off x="11893550" y="-14068"/>
              <a:ext cx="2750345" cy="1051560"/>
            </a:xfrm>
            <a:prstGeom prst="rect">
              <a:avLst/>
            </a:prstGeom>
            <a:solidFill>
              <a:srgbClr val="E7772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en-US" dirty="0"/>
            </a:p>
          </p:txBody>
        </p:sp>
        <p:pic>
          <p:nvPicPr>
            <p:cNvPr id="10" name="Picture 9" descr="06_White-Logo-on-whit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962605" y="187295"/>
              <a:ext cx="2540000" cy="674084"/>
            </a:xfrm>
            <a:prstGeom prst="rect">
              <a:avLst/>
            </a:prstGeom>
          </p:spPr>
        </p:pic>
      </p:grpSp>
      <p:sp>
        <p:nvSpPr>
          <p:cNvPr id="2" name="Title Placeholder 1"/>
          <p:cNvSpPr>
            <a:spLocks noGrp="1"/>
          </p:cNvSpPr>
          <p:nvPr>
            <p:ph type="title"/>
          </p:nvPr>
        </p:nvSpPr>
        <p:spPr>
          <a:xfrm>
            <a:off x="661820" y="0"/>
            <a:ext cx="10925262" cy="997090"/>
          </a:xfrm>
          <a:prstGeom prst="rect">
            <a:avLst/>
          </a:prstGeom>
        </p:spPr>
        <p:txBody>
          <a:bodyPr vert="horz" lIns="91435" tIns="45718" rIns="91435" bIns="45718" rtlCol="0" anchor="ctr">
            <a:normAutofit/>
          </a:bodyPr>
          <a:lstStyle/>
          <a:p>
            <a:r>
              <a:rPr lang="en-US" dirty="0"/>
              <a:t>Click to edit Master title style</a:t>
            </a:r>
          </a:p>
        </p:txBody>
      </p:sp>
    </p:spTree>
    <p:extLst>
      <p:ext uri="{BB962C8B-B14F-4D97-AF65-F5344CB8AC3E}">
        <p14:creationId xmlns:p14="http://schemas.microsoft.com/office/powerpoint/2010/main" val="251658989"/>
      </p:ext>
    </p:extLst>
  </p:cSld>
  <p:clrMap bg1="lt1" tx1="dk1" bg2="lt2" tx2="dk2" accent1="accent1" accent2="accent2" accent3="accent3" accent4="accent4" accent5="accent5" accent6="accent6" hlink="hlink" folHlink="folHlink"/>
  <p:sldLayoutIdLst>
    <p:sldLayoutId id="2147483665" r:id="rId1"/>
    <p:sldLayoutId id="2147483698" r:id="rId2"/>
    <p:sldLayoutId id="2147483667" r:id="rId3"/>
    <p:sldLayoutId id="2147483668" r:id="rId4"/>
    <p:sldLayoutId id="2147483669" r:id="rId5"/>
    <p:sldLayoutId id="2147483671" r:id="rId6"/>
    <p:sldLayoutId id="2147483672" r:id="rId7"/>
    <p:sldLayoutId id="2147483673" r:id="rId8"/>
    <p:sldLayoutId id="2147483674" r:id="rId9"/>
    <p:sldLayoutId id="2147483675" r:id="rId10"/>
  </p:sldLayoutIdLst>
  <p:hf sldNum="0" hdr="0" ftr="0" dt="0"/>
  <p:txStyles>
    <p:title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6.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820" y="2950185"/>
            <a:ext cx="11096505" cy="1394750"/>
          </a:xfrm>
        </p:spPr>
        <p:txBody>
          <a:bodyPr>
            <a:noAutofit/>
          </a:bodyPr>
          <a:lstStyle/>
          <a:p>
            <a:pPr marL="0" indent="0">
              <a:lnSpc>
                <a:spcPct val="110000"/>
              </a:lnSpc>
              <a:buNone/>
            </a:pPr>
            <a:r>
              <a:rPr lang="en-US" sz="2200" b="1" dirty="0"/>
              <a:t> </a:t>
            </a:r>
          </a:p>
          <a:p>
            <a:pPr>
              <a:buFont typeface="Wingdings" panose="05000000000000000000" pitchFamily="2" charset="2"/>
              <a:buChar char="v"/>
            </a:pPr>
            <a:r>
              <a:rPr lang="en-US" sz="2800" b="1" i="1" dirty="0" err="1" smtClean="0"/>
              <a:t>Microlearning</a:t>
            </a:r>
            <a:endParaRPr lang="en-US" sz="2800" b="1" i="1" dirty="0"/>
          </a:p>
        </p:txBody>
      </p:sp>
      <p:sp>
        <p:nvSpPr>
          <p:cNvPr id="6" name="Text Placeholder 28"/>
          <p:cNvSpPr txBox="1">
            <a:spLocks/>
          </p:cNvSpPr>
          <p:nvPr/>
        </p:nvSpPr>
        <p:spPr>
          <a:xfrm>
            <a:off x="411190" y="7503837"/>
            <a:ext cx="13835306" cy="457200"/>
          </a:xfrm>
          <a:prstGeom prst="rect">
            <a:avLst/>
          </a:prstGeom>
        </p:spPr>
        <p:txBody>
          <a:bodyPr/>
          <a:lst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indent="0">
              <a:lnSpc>
                <a:spcPct val="100000"/>
              </a:lnSpc>
              <a:spcBef>
                <a:spcPts val="0"/>
              </a:spcBef>
              <a:buNone/>
            </a:pPr>
            <a:r>
              <a:rPr lang="en-US" sz="1000" dirty="0" smtClean="0"/>
              <a:t>PRO_68205E_State Approved_01132021											</a:t>
            </a:r>
            <a:r>
              <a:rPr lang="en-US" sz="1000" dirty="0"/>
              <a:t>AZ1CADPRS68205E_0000</a:t>
            </a:r>
            <a:endParaRPr lang="en-US" sz="1000" dirty="0" smtClean="0"/>
          </a:p>
          <a:p>
            <a:pPr marL="0" indent="0">
              <a:lnSpc>
                <a:spcPct val="100000"/>
              </a:lnSpc>
              <a:spcBef>
                <a:spcPts val="0"/>
              </a:spcBef>
              <a:buNone/>
            </a:pPr>
            <a:r>
              <a:rPr lang="en-US" sz="1000" dirty="0" smtClean="0"/>
              <a:t>©</a:t>
            </a:r>
            <a:r>
              <a:rPr lang="en-US" sz="1000" dirty="0"/>
              <a:t>WellCare </a:t>
            </a:r>
            <a:r>
              <a:rPr lang="en-US" sz="1000" dirty="0" smtClean="0"/>
              <a:t>2021</a:t>
            </a:r>
            <a:endParaRPr lang="en-US" sz="1000" dirty="0"/>
          </a:p>
        </p:txBody>
      </p:sp>
      <p:sp>
        <p:nvSpPr>
          <p:cNvPr id="4" name="Title 3"/>
          <p:cNvSpPr>
            <a:spLocks noGrp="1"/>
          </p:cNvSpPr>
          <p:nvPr>
            <p:ph type="title"/>
          </p:nvPr>
        </p:nvSpPr>
        <p:spPr/>
        <p:txBody>
          <a:bodyPr/>
          <a:lstStyle/>
          <a:p>
            <a:r>
              <a:rPr lang="en-US" dirty="0" smtClean="0"/>
              <a:t>Treatment Planning</a:t>
            </a:r>
            <a:endParaRPr lang="en-US" dirty="0"/>
          </a:p>
        </p:txBody>
      </p:sp>
      <p:grpSp>
        <p:nvGrpSpPr>
          <p:cNvPr id="5" name="Group 4"/>
          <p:cNvGrpSpPr/>
          <p:nvPr/>
        </p:nvGrpSpPr>
        <p:grpSpPr>
          <a:xfrm>
            <a:off x="11894820" y="-31610"/>
            <a:ext cx="2735580" cy="1028700"/>
            <a:chOff x="11894820" y="-31610"/>
            <a:chExt cx="2735580" cy="1028700"/>
          </a:xfrm>
        </p:grpSpPr>
        <p:sp>
          <p:nvSpPr>
            <p:cNvPr id="7" name="TextBox 6"/>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83198" y="6801104"/>
            <a:ext cx="406400" cy="406400"/>
          </a:xfrm>
          <a:prstGeom prst="rect">
            <a:avLst/>
          </a:prstGeom>
        </p:spPr>
      </p:pic>
    </p:spTree>
    <p:extLst>
      <p:ext uri="{BB962C8B-B14F-4D97-AF65-F5344CB8AC3E}">
        <p14:creationId xmlns:p14="http://schemas.microsoft.com/office/powerpoint/2010/main" val="2179224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Our Mission:</a:t>
            </a:r>
            <a:endParaRPr lang="en-US" sz="4000" dirty="0"/>
          </a:p>
        </p:txBody>
      </p:sp>
      <p:grpSp>
        <p:nvGrpSpPr>
          <p:cNvPr id="3" name="Group 2"/>
          <p:cNvGrpSpPr/>
          <p:nvPr/>
        </p:nvGrpSpPr>
        <p:grpSpPr>
          <a:xfrm>
            <a:off x="3981977" y="2721780"/>
            <a:ext cx="7790923" cy="1610517"/>
            <a:chOff x="1240187" y="2096940"/>
            <a:chExt cx="7790923" cy="1610517"/>
          </a:xfrm>
        </p:grpSpPr>
        <p:sp>
          <p:nvSpPr>
            <p:cNvPr id="29" name="Rectangle 28"/>
            <p:cNvSpPr/>
            <p:nvPr/>
          </p:nvSpPr>
          <p:spPr>
            <a:xfrm>
              <a:off x="1240187" y="2096940"/>
              <a:ext cx="7790923" cy="161051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30" name="Text Placeholder 1"/>
            <p:cNvSpPr txBox="1">
              <a:spLocks/>
            </p:cNvSpPr>
            <p:nvPr/>
          </p:nvSpPr>
          <p:spPr>
            <a:xfrm flipH="1">
              <a:off x="1557866" y="2313030"/>
              <a:ext cx="7473244" cy="938728"/>
            </a:xfrm>
            <a:prstGeom prst="rect">
              <a:avLst/>
            </a:prstGeom>
          </p:spPr>
          <p:txBody>
            <a:bodyPr lIns="91440" tIns="45720" rIns="91440" bIns="45720">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i="1" dirty="0" smtClean="0">
                  <a:solidFill>
                    <a:schemeClr val="bg1"/>
                  </a:solidFill>
                  <a:cs typeface="Lato Light"/>
                </a:rPr>
                <a:t>To help people live their best lives by being the trusted partner to create superior solutions in behavioral healthcare and wellness</a:t>
              </a:r>
              <a:endParaRPr lang="en-US" i="1" dirty="0">
                <a:solidFill>
                  <a:schemeClr val="bg1"/>
                </a:solidFill>
                <a:cs typeface="Lato Light"/>
              </a:endParaRPr>
            </a:p>
          </p:txBody>
        </p:sp>
      </p:grpSp>
      <p:grpSp>
        <p:nvGrpSpPr>
          <p:cNvPr id="6" name="Group 5"/>
          <p:cNvGrpSpPr/>
          <p:nvPr/>
        </p:nvGrpSpPr>
        <p:grpSpPr>
          <a:xfrm>
            <a:off x="11894820" y="-31610"/>
            <a:ext cx="2735580" cy="1028700"/>
            <a:chOff x="11894820" y="-31610"/>
            <a:chExt cx="2735580" cy="1028700"/>
          </a:xfrm>
        </p:grpSpPr>
        <p:sp>
          <p:nvSpPr>
            <p:cNvPr id="7" name="TextBox 6"/>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41363" y="7612062"/>
            <a:ext cx="406400" cy="406400"/>
          </a:xfrm>
          <a:prstGeom prst="rect">
            <a:avLst/>
          </a:prstGeom>
        </p:spPr>
      </p:pic>
    </p:spTree>
    <p:extLst>
      <p:ext uri="{BB962C8B-B14F-4D97-AF65-F5344CB8AC3E}">
        <p14:creationId xmlns:p14="http://schemas.microsoft.com/office/powerpoint/2010/main" val="1474332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_WCLogo_Org_Bkgr_wth_Yellow.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TextBox 2"/>
          <p:cNvSpPr txBox="1"/>
          <p:nvPr/>
        </p:nvSpPr>
        <p:spPr>
          <a:xfrm>
            <a:off x="2179320" y="6416040"/>
            <a:ext cx="10218420" cy="523220"/>
          </a:xfrm>
          <a:prstGeom prst="rect">
            <a:avLst/>
          </a:prstGeom>
          <a:noFill/>
        </p:spPr>
        <p:txBody>
          <a:bodyPr wrap="square" rtlCol="0">
            <a:spAutoFit/>
          </a:bodyPr>
          <a:lstStyle/>
          <a:p>
            <a:pPr algn="ctr"/>
            <a:r>
              <a:rPr lang="en-US" sz="2800" b="1" dirty="0">
                <a:solidFill>
                  <a:schemeClr val="accent1"/>
                </a:solidFill>
              </a:rPr>
              <a:t>Questions?</a:t>
            </a:r>
            <a:endParaRPr lang="en-US" b="1" dirty="0" smtClean="0">
              <a:solidFill>
                <a:schemeClr val="accent1"/>
              </a:solidFill>
              <a:latin typeface="Arial" charset="0"/>
              <a:ea typeface="Arial" charset="0"/>
              <a:cs typeface="Arial" charset="0"/>
            </a:endParaRPr>
          </a:p>
        </p:txBody>
      </p:sp>
      <p:sp>
        <p:nvSpPr>
          <p:cNvPr id="5" name="TextBox 4"/>
          <p:cNvSpPr txBox="1"/>
          <p:nvPr/>
        </p:nvSpPr>
        <p:spPr>
          <a:xfrm>
            <a:off x="5173980" y="6802100"/>
            <a:ext cx="4457700" cy="1692771"/>
          </a:xfrm>
          <a:prstGeom prst="rect">
            <a:avLst/>
          </a:prstGeom>
          <a:noFill/>
        </p:spPr>
        <p:txBody>
          <a:bodyPr wrap="square" rtlCol="0">
            <a:spAutoFit/>
          </a:bodyPr>
          <a:lstStyle/>
          <a:p>
            <a:pPr algn="ctr"/>
            <a:r>
              <a:rPr lang="en-US" b="1" dirty="0" smtClean="0">
                <a:solidFill>
                  <a:schemeClr val="accent1"/>
                </a:solidFill>
                <a:cs typeface="Lato Light"/>
              </a:rPr>
              <a:t>Amy Trussell, LCSW</a:t>
            </a:r>
            <a:endParaRPr lang="en-US" b="1" dirty="0">
              <a:solidFill>
                <a:schemeClr val="accent1"/>
              </a:solidFill>
              <a:cs typeface="Lato Light"/>
            </a:endParaRPr>
          </a:p>
          <a:p>
            <a:pPr algn="ctr"/>
            <a:r>
              <a:rPr lang="en-US" b="1" dirty="0">
                <a:solidFill>
                  <a:schemeClr val="accent1"/>
                </a:solidFill>
                <a:cs typeface="Lato Light"/>
              </a:rPr>
              <a:t>Direct</a:t>
            </a:r>
            <a:r>
              <a:rPr lang="en-US" b="1">
                <a:solidFill>
                  <a:schemeClr val="accent1"/>
                </a:solidFill>
                <a:cs typeface="Lato Light"/>
              </a:rPr>
              <a:t>: </a:t>
            </a:r>
            <a:r>
              <a:rPr lang="en-US" b="1" smtClean="0">
                <a:solidFill>
                  <a:schemeClr val="accent1"/>
                </a:solidFill>
                <a:cs typeface="Lato Light"/>
              </a:rPr>
              <a:t>1-813-206-2775</a:t>
            </a:r>
            <a:endParaRPr lang="en-US" b="1" dirty="0">
              <a:solidFill>
                <a:schemeClr val="accent1"/>
              </a:solidFill>
              <a:cs typeface="Lato Light"/>
            </a:endParaRPr>
          </a:p>
          <a:p>
            <a:pPr algn="ctr"/>
            <a:r>
              <a:rPr lang="en-US" b="1" dirty="0">
                <a:solidFill>
                  <a:schemeClr val="accent1"/>
                </a:solidFill>
                <a:cs typeface="Lato Light"/>
              </a:rPr>
              <a:t>a</a:t>
            </a:r>
            <a:r>
              <a:rPr lang="en-US" b="1" dirty="0" smtClean="0">
                <a:solidFill>
                  <a:schemeClr val="accent1"/>
                </a:solidFill>
                <a:cs typeface="Lato Light"/>
              </a:rPr>
              <a:t>my.trussell@wellcare.com</a:t>
            </a:r>
            <a:endParaRPr lang="en-US" b="1" dirty="0">
              <a:solidFill>
                <a:schemeClr val="accent1"/>
              </a:solidFill>
              <a:cs typeface="Lato Light"/>
            </a:endParaRPr>
          </a:p>
          <a:p>
            <a:endParaRPr lang="en-US" dirty="0" smtClean="0">
              <a:latin typeface="Arial" charset="0"/>
              <a:ea typeface="Arial" charset="0"/>
              <a:cs typeface="Arial" charset="0"/>
            </a:endParaRPr>
          </a:p>
        </p:txBody>
      </p:sp>
      <p:grpSp>
        <p:nvGrpSpPr>
          <p:cNvPr id="9" name="Group 8"/>
          <p:cNvGrpSpPr/>
          <p:nvPr/>
        </p:nvGrpSpPr>
        <p:grpSpPr>
          <a:xfrm>
            <a:off x="3467100" y="2025790"/>
            <a:ext cx="7726680" cy="3270110"/>
            <a:chOff x="11894820" y="-31610"/>
            <a:chExt cx="2735580" cy="1028700"/>
          </a:xfrm>
        </p:grpSpPr>
        <p:sp>
          <p:nvSpPr>
            <p:cNvPr id="10" name="TextBox 9"/>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55687" y="7445285"/>
            <a:ext cx="406400" cy="406400"/>
          </a:xfrm>
          <a:prstGeom prst="rect">
            <a:avLst/>
          </a:prstGeom>
        </p:spPr>
      </p:pic>
    </p:spTree>
    <p:extLst>
      <p:ext uri="{BB962C8B-B14F-4D97-AF65-F5344CB8AC3E}">
        <p14:creationId xmlns:p14="http://schemas.microsoft.com/office/powerpoint/2010/main" val="2610463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4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Provider Engagement Series</a:t>
            </a:r>
            <a:endParaRPr lang="en-US" dirty="0"/>
          </a:p>
        </p:txBody>
      </p:sp>
      <p:sp>
        <p:nvSpPr>
          <p:cNvPr id="8" name="TextBox 7"/>
          <p:cNvSpPr txBox="1"/>
          <p:nvPr/>
        </p:nvSpPr>
        <p:spPr>
          <a:xfrm>
            <a:off x="1618129" y="3308392"/>
            <a:ext cx="2843535"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Care Coordination</a:t>
            </a:r>
            <a:endParaRPr lang="en-US" sz="2400" dirty="0">
              <a:solidFill>
                <a:srgbClr val="E76627"/>
              </a:solidFill>
            </a:endParaRPr>
          </a:p>
        </p:txBody>
      </p:sp>
      <p:sp>
        <p:nvSpPr>
          <p:cNvPr id="11" name="TextBox 10"/>
          <p:cNvSpPr txBox="1"/>
          <p:nvPr/>
        </p:nvSpPr>
        <p:spPr>
          <a:xfrm>
            <a:off x="1618130" y="4086862"/>
            <a:ext cx="3037050"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Treatment Planning</a:t>
            </a:r>
            <a:endParaRPr lang="en-US" sz="2400" dirty="0">
              <a:solidFill>
                <a:srgbClr val="E76627"/>
              </a:solidFill>
            </a:endParaRPr>
          </a:p>
        </p:txBody>
      </p:sp>
      <p:sp>
        <p:nvSpPr>
          <p:cNvPr id="14" name="TextBox 13"/>
          <p:cNvSpPr txBox="1"/>
          <p:nvPr/>
        </p:nvSpPr>
        <p:spPr>
          <a:xfrm>
            <a:off x="1618129" y="4880239"/>
            <a:ext cx="3072764"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Titration of Services</a:t>
            </a:r>
            <a:endParaRPr lang="en-US" sz="2400" dirty="0">
              <a:solidFill>
                <a:srgbClr val="E76627"/>
              </a:solidFill>
            </a:endParaRPr>
          </a:p>
        </p:txBody>
      </p:sp>
      <p:sp>
        <p:nvSpPr>
          <p:cNvPr id="17" name="TextBox 16"/>
          <p:cNvSpPr txBox="1"/>
          <p:nvPr/>
        </p:nvSpPr>
        <p:spPr>
          <a:xfrm>
            <a:off x="1618129" y="5687062"/>
            <a:ext cx="2949334"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smtClean="0">
                <a:solidFill>
                  <a:srgbClr val="E76627"/>
                </a:solidFill>
              </a:rPr>
              <a:t>Discharge Planning</a:t>
            </a:r>
            <a:endParaRPr lang="en-US" sz="2400" dirty="0">
              <a:solidFill>
                <a:srgbClr val="E76627"/>
              </a:solidFill>
            </a:endParaRPr>
          </a:p>
        </p:txBody>
      </p:sp>
      <p:grpSp>
        <p:nvGrpSpPr>
          <p:cNvPr id="7" name="Group 6"/>
          <p:cNvGrpSpPr/>
          <p:nvPr/>
        </p:nvGrpSpPr>
        <p:grpSpPr>
          <a:xfrm>
            <a:off x="11894820" y="-31610"/>
            <a:ext cx="2735580" cy="1028700"/>
            <a:chOff x="11894820" y="-31610"/>
            <a:chExt cx="2735580" cy="1028700"/>
          </a:xfrm>
        </p:grpSpPr>
        <p:sp>
          <p:nvSpPr>
            <p:cNvPr id="9" name="TextBox 8"/>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59410" y="7550912"/>
            <a:ext cx="406400" cy="406400"/>
          </a:xfrm>
          <a:prstGeom prst="rect">
            <a:avLst/>
          </a:prstGeom>
        </p:spPr>
      </p:pic>
    </p:spTree>
    <p:extLst>
      <p:ext uri="{BB962C8B-B14F-4D97-AF65-F5344CB8AC3E}">
        <p14:creationId xmlns:p14="http://schemas.microsoft.com/office/powerpoint/2010/main" val="4207490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Learning Objectives</a:t>
            </a:r>
            <a:endParaRPr lang="en-US" dirty="0"/>
          </a:p>
        </p:txBody>
      </p:sp>
      <p:grpSp>
        <p:nvGrpSpPr>
          <p:cNvPr id="9" name="Group 8"/>
          <p:cNvGrpSpPr/>
          <p:nvPr/>
        </p:nvGrpSpPr>
        <p:grpSpPr>
          <a:xfrm>
            <a:off x="429275" y="1732320"/>
            <a:ext cx="7754992" cy="635194"/>
            <a:chOff x="429275" y="1732320"/>
            <a:chExt cx="7754992" cy="635194"/>
          </a:xfrm>
        </p:grpSpPr>
        <p:sp>
          <p:nvSpPr>
            <p:cNvPr id="10" name="TextBox 9"/>
            <p:cNvSpPr txBox="1"/>
            <p:nvPr/>
          </p:nvSpPr>
          <p:spPr>
            <a:xfrm>
              <a:off x="1037795" y="179929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endParaRPr lang="en-US" sz="1900" dirty="0">
                <a:solidFill>
                  <a:schemeClr val="tx1"/>
                </a:solidFill>
                <a:ea typeface="+mn-ea"/>
                <a:cs typeface="+mn-cs"/>
              </a:endParaRPr>
            </a:p>
          </p:txBody>
        </p:sp>
        <p:sp>
          <p:nvSpPr>
            <p:cNvPr id="12" name="Oval 11"/>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grpSp>
        <p:nvGrpSpPr>
          <p:cNvPr id="13" name="Group 12"/>
          <p:cNvGrpSpPr/>
          <p:nvPr/>
        </p:nvGrpSpPr>
        <p:grpSpPr>
          <a:xfrm>
            <a:off x="434919" y="2718619"/>
            <a:ext cx="7743703" cy="635194"/>
            <a:chOff x="434919" y="2718619"/>
            <a:chExt cx="7743703" cy="635194"/>
          </a:xfrm>
        </p:grpSpPr>
        <p:sp>
          <p:nvSpPr>
            <p:cNvPr id="15" name="TextBox 14"/>
            <p:cNvSpPr txBox="1"/>
            <p:nvPr/>
          </p:nvSpPr>
          <p:spPr>
            <a:xfrm>
              <a:off x="1032150" y="2785595"/>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chemeClr val="accent1"/>
                  </a:solidFill>
                  <a:ea typeface="+mn-ea"/>
                  <a:cs typeface="+mn-cs"/>
                </a:rPr>
                <a:t>List the important steps of Treatment Planning</a:t>
              </a:r>
              <a:endParaRPr lang="en-US" sz="1900" dirty="0">
                <a:solidFill>
                  <a:schemeClr val="accent1"/>
                </a:solidFill>
                <a:ea typeface="+mn-ea"/>
                <a:cs typeface="+mn-cs"/>
              </a:endParaRPr>
            </a:p>
          </p:txBody>
        </p:sp>
        <p:sp>
          <p:nvSpPr>
            <p:cNvPr id="16" name="Oval 15"/>
            <p:cNvSpPr/>
            <p:nvPr/>
          </p:nvSpPr>
          <p:spPr>
            <a:xfrm>
              <a:off x="434919" y="2718619"/>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grpSp>
      <p:grpSp>
        <p:nvGrpSpPr>
          <p:cNvPr id="18" name="Group 17"/>
          <p:cNvGrpSpPr/>
          <p:nvPr/>
        </p:nvGrpSpPr>
        <p:grpSpPr>
          <a:xfrm>
            <a:off x="429275" y="3728253"/>
            <a:ext cx="7754992" cy="635195"/>
            <a:chOff x="429275" y="3728253"/>
            <a:chExt cx="7754992" cy="635195"/>
          </a:xfrm>
        </p:grpSpPr>
        <p:sp>
          <p:nvSpPr>
            <p:cNvPr id="19" name="TextBox 18"/>
            <p:cNvSpPr txBox="1"/>
            <p:nvPr/>
          </p:nvSpPr>
          <p:spPr>
            <a:xfrm>
              <a:off x="1037795" y="3795230"/>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a:solidFill>
                    <a:schemeClr val="accent1"/>
                  </a:solidFill>
                  <a:ea typeface="+mn-ea"/>
                  <a:cs typeface="+mn-cs"/>
                </a:rPr>
                <a:t>Verbalize </a:t>
              </a:r>
              <a:r>
                <a:rPr lang="en-US" sz="1900" dirty="0" smtClean="0">
                  <a:solidFill>
                    <a:schemeClr val="accent1"/>
                  </a:solidFill>
                  <a:ea typeface="+mn-ea"/>
                  <a:cs typeface="+mn-cs"/>
                </a:rPr>
                <a:t>the initial process</a:t>
              </a:r>
              <a:endParaRPr lang="en-US" sz="1900" dirty="0">
                <a:solidFill>
                  <a:schemeClr val="accent1"/>
                </a:solidFill>
                <a:ea typeface="+mn-ea"/>
                <a:cs typeface="+mn-cs"/>
              </a:endParaRPr>
            </a:p>
          </p:txBody>
        </p:sp>
        <p:sp>
          <p:nvSpPr>
            <p:cNvPr id="20" name="Oval 19"/>
            <p:cNvSpPr/>
            <p:nvPr/>
          </p:nvSpPr>
          <p:spPr>
            <a:xfrm>
              <a:off x="429275" y="372825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grpSp>
      <p:grpSp>
        <p:nvGrpSpPr>
          <p:cNvPr id="27" name="Group 26"/>
          <p:cNvGrpSpPr/>
          <p:nvPr/>
        </p:nvGrpSpPr>
        <p:grpSpPr>
          <a:xfrm>
            <a:off x="429275" y="1732320"/>
            <a:ext cx="7784384" cy="635194"/>
            <a:chOff x="429275" y="1732320"/>
            <a:chExt cx="7784384" cy="635194"/>
          </a:xfrm>
        </p:grpSpPr>
        <p:sp>
          <p:nvSpPr>
            <p:cNvPr id="28" name="TextBox 27"/>
            <p:cNvSpPr txBox="1"/>
            <p:nvPr/>
          </p:nvSpPr>
          <p:spPr>
            <a:xfrm>
              <a:off x="1067187" y="179929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a:solidFill>
                    <a:srgbClr val="E76627"/>
                  </a:solidFill>
                  <a:ea typeface="+mn-ea"/>
                  <a:cs typeface="+mn-cs"/>
                </a:rPr>
                <a:t>Identify </a:t>
              </a:r>
              <a:r>
                <a:rPr lang="en-US" sz="1900" dirty="0" smtClean="0">
                  <a:solidFill>
                    <a:srgbClr val="E76627"/>
                  </a:solidFill>
                  <a:ea typeface="+mn-ea"/>
                  <a:cs typeface="+mn-cs"/>
                </a:rPr>
                <a:t>rationale </a:t>
              </a:r>
              <a:r>
                <a:rPr lang="en-US" sz="1900" dirty="0">
                  <a:solidFill>
                    <a:srgbClr val="E76627"/>
                  </a:solidFill>
                  <a:ea typeface="+mn-ea"/>
                  <a:cs typeface="+mn-cs"/>
                </a:rPr>
                <a:t>for </a:t>
              </a:r>
              <a:r>
                <a:rPr lang="en-US" sz="1900" dirty="0" smtClean="0">
                  <a:solidFill>
                    <a:srgbClr val="E76627"/>
                  </a:solidFill>
                  <a:ea typeface="+mn-ea"/>
                  <a:cs typeface="+mn-cs"/>
                </a:rPr>
                <a:t>treatment planning</a:t>
              </a:r>
              <a:endParaRPr lang="en-US" sz="1900" dirty="0">
                <a:solidFill>
                  <a:srgbClr val="E76627"/>
                </a:solidFill>
                <a:ea typeface="+mn-ea"/>
                <a:cs typeface="+mn-cs"/>
              </a:endParaRPr>
            </a:p>
          </p:txBody>
        </p:sp>
        <p:sp>
          <p:nvSpPr>
            <p:cNvPr id="29" name="Oval 28"/>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sp>
        <p:nvSpPr>
          <p:cNvPr id="32" name="Oval 31"/>
          <p:cNvSpPr/>
          <p:nvPr/>
        </p:nvSpPr>
        <p:spPr>
          <a:xfrm>
            <a:off x="434919" y="2718619"/>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sp>
        <p:nvSpPr>
          <p:cNvPr id="35" name="Oval 34"/>
          <p:cNvSpPr/>
          <p:nvPr/>
        </p:nvSpPr>
        <p:spPr>
          <a:xfrm>
            <a:off x="429275" y="372825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grpSp>
        <p:nvGrpSpPr>
          <p:cNvPr id="36" name="Group 35"/>
          <p:cNvGrpSpPr/>
          <p:nvPr/>
        </p:nvGrpSpPr>
        <p:grpSpPr>
          <a:xfrm>
            <a:off x="429275" y="4704021"/>
            <a:ext cx="6005390" cy="635195"/>
            <a:chOff x="429275" y="4704021"/>
            <a:chExt cx="6005390" cy="635195"/>
          </a:xfrm>
        </p:grpSpPr>
        <p:sp>
          <p:nvSpPr>
            <p:cNvPr id="37" name="TextBox 36"/>
            <p:cNvSpPr txBox="1"/>
            <p:nvPr/>
          </p:nvSpPr>
          <p:spPr>
            <a:xfrm>
              <a:off x="1037795" y="4770998"/>
              <a:ext cx="5396870"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rgbClr val="E76627"/>
                  </a:solidFill>
                  <a:ea typeface="+mn-ea"/>
                  <a:cs typeface="+mn-cs"/>
                </a:rPr>
                <a:t>Identify evidence based treatment</a:t>
              </a:r>
              <a:endParaRPr lang="en-US" sz="1900" dirty="0">
                <a:solidFill>
                  <a:srgbClr val="E76627"/>
                </a:solidFill>
                <a:ea typeface="+mn-ea"/>
                <a:cs typeface="+mn-cs"/>
              </a:endParaRPr>
            </a:p>
            <a:p>
              <a:r>
                <a:rPr lang="en-US" sz="1900" dirty="0" smtClean="0">
                  <a:solidFill>
                    <a:schemeClr val="tx1"/>
                  </a:solidFill>
                  <a:ea typeface="+mn-ea"/>
                  <a:cs typeface="+mn-cs"/>
                </a:rPr>
                <a:t> </a:t>
              </a:r>
              <a:endParaRPr lang="en-US" sz="1900" dirty="0">
                <a:solidFill>
                  <a:schemeClr val="tx1"/>
                </a:solidFill>
                <a:ea typeface="+mn-ea"/>
                <a:cs typeface="+mn-cs"/>
              </a:endParaRPr>
            </a:p>
          </p:txBody>
        </p:sp>
        <p:sp>
          <p:nvSpPr>
            <p:cNvPr id="38" name="Oval 37"/>
            <p:cNvSpPr/>
            <p:nvPr/>
          </p:nvSpPr>
          <p:spPr>
            <a:xfrm>
              <a:off x="429275" y="4704021"/>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4</a:t>
              </a:r>
            </a:p>
          </p:txBody>
        </p:sp>
      </p:grpSp>
      <p:grpSp>
        <p:nvGrpSpPr>
          <p:cNvPr id="39" name="Group 38"/>
          <p:cNvGrpSpPr/>
          <p:nvPr/>
        </p:nvGrpSpPr>
        <p:grpSpPr>
          <a:xfrm>
            <a:off x="429275" y="5679785"/>
            <a:ext cx="7754992" cy="635199"/>
            <a:chOff x="429275" y="5679785"/>
            <a:chExt cx="7754992" cy="635199"/>
          </a:xfrm>
        </p:grpSpPr>
        <p:sp>
          <p:nvSpPr>
            <p:cNvPr id="40" name="TextBox 39"/>
            <p:cNvSpPr txBox="1"/>
            <p:nvPr/>
          </p:nvSpPr>
          <p:spPr>
            <a:xfrm>
              <a:off x="1037795" y="574676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1900" dirty="0" smtClean="0">
                  <a:solidFill>
                    <a:srgbClr val="E76627"/>
                  </a:solidFill>
                  <a:ea typeface="+mn-ea"/>
                  <a:cs typeface="+mn-cs"/>
                </a:rPr>
                <a:t>Review ongoing and discharge process</a:t>
              </a:r>
            </a:p>
            <a:p>
              <a:endParaRPr lang="en-US" sz="1900" dirty="0">
                <a:solidFill>
                  <a:schemeClr val="tx1"/>
                </a:solidFill>
                <a:ea typeface="+mn-ea"/>
                <a:cs typeface="+mn-cs"/>
              </a:endParaRPr>
            </a:p>
          </p:txBody>
        </p:sp>
        <p:sp>
          <p:nvSpPr>
            <p:cNvPr id="41" name="Oval 40"/>
            <p:cNvSpPr/>
            <p:nvPr/>
          </p:nvSpPr>
          <p:spPr>
            <a:xfrm>
              <a:off x="429275" y="5679785"/>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5</a:t>
              </a:r>
            </a:p>
          </p:txBody>
        </p:sp>
      </p:grpSp>
      <p:pic>
        <p:nvPicPr>
          <p:cNvPr id="43" name="Picture 42"/>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1916076" y="1003028"/>
            <a:ext cx="2714324" cy="7226571"/>
          </a:xfrm>
          <a:prstGeom prst="rect">
            <a:avLst/>
          </a:prstGeom>
        </p:spPr>
      </p:pic>
      <p:sp>
        <p:nvSpPr>
          <p:cNvPr id="4" name="Rectangle 3"/>
          <p:cNvSpPr/>
          <p:nvPr/>
        </p:nvSpPr>
        <p:spPr>
          <a:xfrm>
            <a:off x="11916076" y="0"/>
            <a:ext cx="2714324" cy="1003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77876" y="84462"/>
            <a:ext cx="1790723" cy="83410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61040" y="7441184"/>
            <a:ext cx="406400" cy="406400"/>
          </a:xfrm>
          <a:prstGeom prst="rect">
            <a:avLst/>
          </a:prstGeom>
        </p:spPr>
      </p:pic>
    </p:spTree>
    <p:extLst>
      <p:ext uri="{BB962C8B-B14F-4D97-AF65-F5344CB8AC3E}">
        <p14:creationId xmlns:p14="http://schemas.microsoft.com/office/powerpoint/2010/main" val="47371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6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9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150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450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0" fill="hold"/>
                                        <p:tgtEl>
                                          <p:spTgt spid="39"/>
                                        </p:tgtEl>
                                        <p:attrNameLst>
                                          <p:attrName>ppt_x</p:attrName>
                                        </p:attrNameLst>
                                      </p:cBhvr>
                                      <p:tavLst>
                                        <p:tav tm="0">
                                          <p:val>
                                            <p:strVal val="#ppt_x"/>
                                          </p:val>
                                        </p:tav>
                                        <p:tav tm="100000">
                                          <p:val>
                                            <p:strVal val="#ppt_x"/>
                                          </p:val>
                                        </p:tav>
                                      </p:tavLst>
                                    </p:anim>
                                    <p:anim calcmode="lin" valueType="num">
                                      <p:cBhvr additive="base">
                                        <p:cTn id="28"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1807" fill="hold"/>
                                        <p:tgtEl>
                                          <p:spTgt spid="3"/>
                                        </p:tgtEl>
                                      </p:cBhvr>
                                    </p:cmd>
                                  </p:childTnLst>
                                </p:cTn>
                              </p:par>
                            </p:childTnLst>
                          </p:cTn>
                        </p:par>
                      </p:childTnLst>
                    </p:cTn>
                  </p:par>
                </p:childTnLst>
              </p:cTn>
              <p:nextCondLst>
                <p:cond evt="onClick" delay="0">
                  <p:tgtEl>
                    <p:spTgt spid="3"/>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Our Philosophy</a:t>
            </a:r>
            <a:endParaRPr lang="en-US" dirty="0"/>
          </a:p>
        </p:txBody>
      </p:sp>
      <p:sp>
        <p:nvSpPr>
          <p:cNvPr id="10" name="Rectangle 9"/>
          <p:cNvSpPr/>
          <p:nvPr/>
        </p:nvSpPr>
        <p:spPr>
          <a:xfrm>
            <a:off x="1722862" y="3370127"/>
            <a:ext cx="8653172" cy="257828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i="1" dirty="0"/>
              <a:t>To engage individuals in evidence based services that are at the most appropriate service level and frequency to meet the member’s </a:t>
            </a:r>
            <a:r>
              <a:rPr lang="en-US" b="1" i="1" dirty="0" smtClean="0"/>
              <a:t>needs.</a:t>
            </a:r>
            <a:endParaRPr lang="en-US" sz="3200" b="1" i="1" dirty="0"/>
          </a:p>
        </p:txBody>
      </p:sp>
      <p:grpSp>
        <p:nvGrpSpPr>
          <p:cNvPr id="4" name="Group 3"/>
          <p:cNvGrpSpPr/>
          <p:nvPr/>
        </p:nvGrpSpPr>
        <p:grpSpPr>
          <a:xfrm>
            <a:off x="11894820" y="-31610"/>
            <a:ext cx="2735580" cy="1028700"/>
            <a:chOff x="11894820" y="-31610"/>
            <a:chExt cx="2735580" cy="1028700"/>
          </a:xfrm>
        </p:grpSpPr>
        <p:sp>
          <p:nvSpPr>
            <p:cNvPr id="5" name="TextBox 4"/>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75360" y="7496048"/>
            <a:ext cx="406400" cy="406400"/>
          </a:xfrm>
          <a:prstGeom prst="rect">
            <a:avLst/>
          </a:prstGeom>
        </p:spPr>
      </p:pic>
    </p:spTree>
    <p:extLst>
      <p:ext uri="{BB962C8B-B14F-4D97-AF65-F5344CB8AC3E}">
        <p14:creationId xmlns:p14="http://schemas.microsoft.com/office/powerpoint/2010/main" val="246728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60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3900"/>
                                  </p:stCondLst>
                                  <p:iterate type="lt">
                                    <p:tmPct val="8000"/>
                                  </p:iterate>
                                  <p:childTnLst>
                                    <p:set>
                                      <p:cBhvr>
                                        <p:cTn id="8" dur="1" fill="hold">
                                          <p:stCondLst>
                                            <p:cond delay="0"/>
                                          </p:stCondLst>
                                        </p:cTn>
                                        <p:tgtEl>
                                          <p:spTgt spid="10">
                                            <p:txEl>
                                              <p:pRg st="0" end="0"/>
                                            </p:txEl>
                                          </p:spTgt>
                                        </p:tgtEl>
                                        <p:attrNameLst>
                                          <p:attrName>style.visibility</p:attrName>
                                        </p:attrNameLst>
                                      </p:cBhvr>
                                      <p:to>
                                        <p:strVal val="visible"/>
                                      </p:to>
                                    </p:set>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079" fill="hold"/>
                                        <p:tgtEl>
                                          <p:spTgt spid="3"/>
                                        </p:tgtEl>
                                      </p:cBhvr>
                                    </p:cmd>
                                  </p:childTnLst>
                                </p:cTn>
                              </p:par>
                            </p:childTnLst>
                          </p:cTn>
                        </p:par>
                      </p:childTnLst>
                    </p:cTn>
                  </p:par>
                </p:childTnLst>
              </p:cTn>
              <p:nextCondLst>
                <p:cond evt="onClick" delay="0">
                  <p:tgtEl>
                    <p:spTgt spid="3"/>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Important Steps of Treatment Planning</a:t>
            </a:r>
            <a:endParaRPr lang="en-US" dirty="0"/>
          </a:p>
        </p:txBody>
      </p:sp>
      <p:grpSp>
        <p:nvGrpSpPr>
          <p:cNvPr id="47" name="Group 46"/>
          <p:cNvGrpSpPr/>
          <p:nvPr/>
        </p:nvGrpSpPr>
        <p:grpSpPr>
          <a:xfrm>
            <a:off x="568851" y="2491395"/>
            <a:ext cx="5719831" cy="602067"/>
            <a:chOff x="568851" y="1971629"/>
            <a:chExt cx="5719831" cy="602067"/>
          </a:xfrm>
        </p:grpSpPr>
        <p:sp>
          <p:nvSpPr>
            <p:cNvPr id="34" name="TextBox 33"/>
            <p:cNvSpPr txBox="1"/>
            <p:nvPr/>
          </p:nvSpPr>
          <p:spPr>
            <a:xfrm>
              <a:off x="1395220" y="2074118"/>
              <a:ext cx="4893462" cy="443198"/>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pPr defTabSz="665665">
                <a:spcBef>
                  <a:spcPct val="20000"/>
                </a:spcBef>
              </a:pPr>
              <a:r>
                <a:rPr lang="en-US" sz="2400" b="1" dirty="0" smtClean="0">
                  <a:solidFill>
                    <a:schemeClr val="tx1"/>
                  </a:solidFill>
                  <a:ea typeface="+mn-ea"/>
                  <a:cs typeface="+mn-cs"/>
                </a:rPr>
                <a:t>Person Centered</a:t>
              </a:r>
              <a:endParaRPr lang="en-US" sz="2400" b="1" dirty="0">
                <a:solidFill>
                  <a:schemeClr val="tx1"/>
                </a:solidFill>
                <a:ea typeface="+mn-ea"/>
                <a:cs typeface="+mn-cs"/>
              </a:endParaRPr>
            </a:p>
          </p:txBody>
        </p:sp>
        <p:pic>
          <p:nvPicPr>
            <p:cNvPr id="35" name="Picture 2" descr="https://cnet.centene.com/Company/ourbrand/assets/ImageLibrary/Icons/CEN_IconsBlueGradient/Member.png"/>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8851" y="1971629"/>
              <a:ext cx="602066" cy="6020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p:cNvGrpSpPr/>
          <p:nvPr/>
        </p:nvGrpSpPr>
        <p:grpSpPr>
          <a:xfrm>
            <a:off x="570288" y="3723054"/>
            <a:ext cx="5453045" cy="603505"/>
            <a:chOff x="570288" y="3203288"/>
            <a:chExt cx="5453045" cy="603505"/>
          </a:xfrm>
        </p:grpSpPr>
        <p:sp>
          <p:nvSpPr>
            <p:cNvPr id="37" name="TextBox 36"/>
            <p:cNvSpPr txBox="1"/>
            <p:nvPr/>
          </p:nvSpPr>
          <p:spPr>
            <a:xfrm>
              <a:off x="1395220" y="3308604"/>
              <a:ext cx="4628113" cy="443198"/>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2400" b="1" dirty="0" smtClean="0">
                  <a:solidFill>
                    <a:schemeClr val="tx1"/>
                  </a:solidFill>
                  <a:ea typeface="+mn-ea"/>
                  <a:cs typeface="+mn-cs"/>
                </a:rPr>
                <a:t>Use the Treatment Plan as a Guide</a:t>
              </a:r>
              <a:endParaRPr lang="en-US" sz="2400" b="1" dirty="0">
                <a:solidFill>
                  <a:schemeClr val="tx1"/>
                </a:solidFill>
                <a:ea typeface="+mn-ea"/>
                <a:cs typeface="+mn-cs"/>
              </a:endParaRPr>
            </a:p>
          </p:txBody>
        </p:sp>
        <p:pic>
          <p:nvPicPr>
            <p:cNvPr id="38" name="Picture 4" descr="https://cnet.centene.com/Company/ourbrand/assets/ImageLibrary/Icons/CEN_IconsBlueGradient/Guide%20Me.png"/>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0288" y="3203288"/>
              <a:ext cx="603504" cy="6035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568851" y="6057326"/>
            <a:ext cx="5454482" cy="603505"/>
            <a:chOff x="568851" y="5537560"/>
            <a:chExt cx="5454482" cy="603505"/>
          </a:xfrm>
        </p:grpSpPr>
        <p:sp>
          <p:nvSpPr>
            <p:cNvPr id="40" name="TextBox 39"/>
            <p:cNvSpPr txBox="1"/>
            <p:nvPr/>
          </p:nvSpPr>
          <p:spPr>
            <a:xfrm>
              <a:off x="1395220" y="5640769"/>
              <a:ext cx="4628113" cy="443198"/>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2400" b="1" dirty="0" smtClean="0">
                  <a:solidFill>
                    <a:schemeClr val="tx1"/>
                  </a:solidFill>
                  <a:ea typeface="+mn-ea"/>
                  <a:cs typeface="+mn-cs"/>
                </a:rPr>
                <a:t>Discharge Planning </a:t>
              </a:r>
              <a:endParaRPr lang="en-US" sz="2400" b="1" dirty="0">
                <a:solidFill>
                  <a:schemeClr val="tx1"/>
                </a:solidFill>
                <a:ea typeface="+mn-ea"/>
                <a:cs typeface="+mn-cs"/>
              </a:endParaRPr>
            </a:p>
          </p:txBody>
        </p:sp>
        <p:pic>
          <p:nvPicPr>
            <p:cNvPr id="41" name="Picture 6" descr="https://cnet.centene.com/Company/ourbrand/assets/ImageLibrary/Icons/CEN_IconsBlueGradient/Calendar%202.png"/>
            <p:cNvPicPr>
              <a:picLocks noChangeAspect="1" noChangeArrowheads="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8851" y="5537560"/>
              <a:ext cx="603504" cy="6035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568851" y="4910820"/>
            <a:ext cx="5454482" cy="603505"/>
            <a:chOff x="568851" y="4391054"/>
            <a:chExt cx="5454482" cy="603505"/>
          </a:xfrm>
        </p:grpSpPr>
        <p:sp>
          <p:nvSpPr>
            <p:cNvPr id="43" name="TextBox 42"/>
            <p:cNvSpPr txBox="1"/>
            <p:nvPr/>
          </p:nvSpPr>
          <p:spPr>
            <a:xfrm>
              <a:off x="1395220" y="4484637"/>
              <a:ext cx="4628113" cy="443198"/>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2400" b="1" dirty="0" smtClean="0">
                  <a:solidFill>
                    <a:schemeClr val="tx1"/>
                  </a:solidFill>
                  <a:ea typeface="+mn-ea"/>
                  <a:cs typeface="+mn-cs"/>
                </a:rPr>
                <a:t>Clinical Documentation</a:t>
              </a:r>
              <a:endParaRPr lang="en-US" sz="2400" b="1" dirty="0">
                <a:solidFill>
                  <a:schemeClr val="tx1"/>
                </a:solidFill>
                <a:ea typeface="+mn-ea"/>
                <a:cs typeface="+mn-cs"/>
              </a:endParaRPr>
            </a:p>
          </p:txBody>
        </p:sp>
        <p:pic>
          <p:nvPicPr>
            <p:cNvPr id="44" name="Picture 8" descr="https://cnet.centene.com/Company/ourbrand/assets/ImageLibrary/Icons/CEN_IconsBlueGradient/Fill%20Out%20Form-Notes.png"/>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8851" y="4391054"/>
              <a:ext cx="603504" cy="603505"/>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r="31883"/>
          <a:stretch/>
        </p:blipFill>
        <p:spPr>
          <a:xfrm>
            <a:off x="11896344" y="1004086"/>
            <a:ext cx="2734056" cy="7217894"/>
          </a:xfrm>
          <a:prstGeom prst="rect">
            <a:avLst/>
          </a:prstGeom>
        </p:spPr>
      </p:pic>
      <p:grpSp>
        <p:nvGrpSpPr>
          <p:cNvPr id="16" name="Group 15"/>
          <p:cNvGrpSpPr/>
          <p:nvPr/>
        </p:nvGrpSpPr>
        <p:grpSpPr>
          <a:xfrm>
            <a:off x="11894820" y="-31610"/>
            <a:ext cx="2735580" cy="1028700"/>
            <a:chOff x="11894820" y="-31610"/>
            <a:chExt cx="2735580" cy="1028700"/>
          </a:xfrm>
        </p:grpSpPr>
        <p:sp>
          <p:nvSpPr>
            <p:cNvPr id="17" name="TextBox 16"/>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915904" y="7386320"/>
            <a:ext cx="406400" cy="406400"/>
          </a:xfrm>
          <a:prstGeom prst="rect">
            <a:avLst/>
          </a:prstGeom>
        </p:spPr>
      </p:pic>
    </p:spTree>
    <p:extLst>
      <p:ext uri="{BB962C8B-B14F-4D97-AF65-F5344CB8AC3E}">
        <p14:creationId xmlns:p14="http://schemas.microsoft.com/office/powerpoint/2010/main" val="3882205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Initial Process</a:t>
            </a:r>
            <a:endParaRPr lang="en-US" dirty="0"/>
          </a:p>
        </p:txBody>
      </p:sp>
      <p:grpSp>
        <p:nvGrpSpPr>
          <p:cNvPr id="45" name="Group 44"/>
          <p:cNvGrpSpPr/>
          <p:nvPr/>
        </p:nvGrpSpPr>
        <p:grpSpPr>
          <a:xfrm>
            <a:off x="1476007" y="3860685"/>
            <a:ext cx="2960980" cy="1249124"/>
            <a:chOff x="157346" y="2551649"/>
            <a:chExt cx="2960980" cy="1249124"/>
          </a:xfrm>
        </p:grpSpPr>
        <p:sp>
          <p:nvSpPr>
            <p:cNvPr id="46" name="TextBox 45"/>
            <p:cNvSpPr txBox="1"/>
            <p:nvPr/>
          </p:nvSpPr>
          <p:spPr>
            <a:xfrm>
              <a:off x="157346" y="2551649"/>
              <a:ext cx="1788160"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b="1" dirty="0" smtClean="0">
                  <a:solidFill>
                    <a:schemeClr val="accent1"/>
                  </a:solidFill>
                  <a:latin typeface="+mn-lt"/>
                </a:rPr>
                <a:t>DSM-5 Diagnosis Documented</a:t>
              </a:r>
              <a:endParaRPr lang="en-US" sz="1600" b="1" dirty="0">
                <a:solidFill>
                  <a:schemeClr val="accent1"/>
                </a:solidFill>
                <a:latin typeface="+mn-lt"/>
              </a:endParaRPr>
            </a:p>
          </p:txBody>
        </p:sp>
        <p:grpSp>
          <p:nvGrpSpPr>
            <p:cNvPr id="47" name="Group 46"/>
            <p:cNvGrpSpPr/>
            <p:nvPr/>
          </p:nvGrpSpPr>
          <p:grpSpPr>
            <a:xfrm>
              <a:off x="1967639" y="2648073"/>
              <a:ext cx="1150687" cy="1152700"/>
              <a:chOff x="2129387" y="3616836"/>
              <a:chExt cx="1150687" cy="1152700"/>
            </a:xfrm>
          </p:grpSpPr>
          <p:sp>
            <p:nvSpPr>
              <p:cNvPr id="48" name="Shape 123"/>
              <p:cNvSpPr/>
              <p:nvPr/>
            </p:nvSpPr>
            <p:spPr>
              <a:xfrm rot="10800000" flipV="1">
                <a:off x="2129387" y="3616836"/>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49" name="Shape 126"/>
              <p:cNvSpPr/>
              <p:nvPr/>
            </p:nvSpPr>
            <p:spPr>
              <a:xfrm rot="14675256">
                <a:off x="2262806" y="3745074"/>
                <a:ext cx="918273" cy="914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a:p>
            </p:txBody>
          </p:sp>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8715" y="3902473"/>
                <a:ext cx="566875" cy="566875"/>
              </a:xfrm>
              <a:prstGeom prst="rect">
                <a:avLst/>
              </a:prstGeom>
            </p:spPr>
          </p:pic>
        </p:grpSp>
      </p:grpSp>
      <p:grpSp>
        <p:nvGrpSpPr>
          <p:cNvPr id="51" name="Group 50"/>
          <p:cNvGrpSpPr/>
          <p:nvPr/>
        </p:nvGrpSpPr>
        <p:grpSpPr>
          <a:xfrm>
            <a:off x="1785930" y="5699469"/>
            <a:ext cx="3131802" cy="1152700"/>
            <a:chOff x="467269" y="4390433"/>
            <a:chExt cx="3131802" cy="1152700"/>
          </a:xfrm>
        </p:grpSpPr>
        <p:sp>
          <p:nvSpPr>
            <p:cNvPr id="52" name="TextBox 51"/>
            <p:cNvSpPr txBox="1"/>
            <p:nvPr/>
          </p:nvSpPr>
          <p:spPr>
            <a:xfrm>
              <a:off x="467269" y="4805124"/>
              <a:ext cx="1908017" cy="340735"/>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b="1" dirty="0" smtClean="0">
                  <a:solidFill>
                    <a:schemeClr val="accent1"/>
                  </a:solidFill>
                  <a:latin typeface="+mn-lt"/>
                </a:rPr>
                <a:t>Assessing Culture</a:t>
              </a:r>
              <a:endParaRPr lang="en-US" sz="1600" b="1" dirty="0">
                <a:solidFill>
                  <a:schemeClr val="accent1"/>
                </a:solidFill>
                <a:latin typeface="+mn-lt"/>
              </a:endParaRPr>
            </a:p>
          </p:txBody>
        </p:sp>
        <p:grpSp>
          <p:nvGrpSpPr>
            <p:cNvPr id="53" name="Group 52"/>
            <p:cNvGrpSpPr/>
            <p:nvPr/>
          </p:nvGrpSpPr>
          <p:grpSpPr>
            <a:xfrm>
              <a:off x="2448384" y="4390433"/>
              <a:ext cx="1150687" cy="1152700"/>
              <a:chOff x="3788896" y="4870018"/>
              <a:chExt cx="1150687" cy="1152700"/>
            </a:xfrm>
          </p:grpSpPr>
          <p:sp>
            <p:nvSpPr>
              <p:cNvPr id="54" name="Shape 125"/>
              <p:cNvSpPr/>
              <p:nvPr/>
            </p:nvSpPr>
            <p:spPr>
              <a:xfrm rot="10800000" flipV="1">
                <a:off x="3788896" y="487001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55" name="Shape 128"/>
              <p:cNvSpPr/>
              <p:nvPr/>
            </p:nvSpPr>
            <p:spPr>
              <a:xfrm rot="10800000">
                <a:off x="3921454" y="4997877"/>
                <a:ext cx="918273" cy="914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a:miter lim="400000"/>
              </a:ln>
            </p:spPr>
            <p:txBody>
              <a:bodyPr lIns="32146" rIns="32146"/>
              <a:lstStyle/>
              <a:p>
                <a:pPr defTabSz="642915">
                  <a:defRPr sz="5600">
                    <a:latin typeface="Gill Sans"/>
                    <a:ea typeface="Gill Sans"/>
                    <a:cs typeface="Gill Sans"/>
                    <a:sym typeface="Gill Sans"/>
                  </a:defRPr>
                </a:pPr>
                <a:endParaRPr sz="3937"/>
              </a:p>
            </p:txBody>
          </p:sp>
          <p:pic>
            <p:nvPicPr>
              <p:cNvPr id="56" name="Picture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2803" y="5156445"/>
                <a:ext cx="606995" cy="566928"/>
              </a:xfrm>
              <a:prstGeom prst="rect">
                <a:avLst/>
              </a:prstGeom>
            </p:spPr>
          </p:pic>
        </p:grpSp>
      </p:grpSp>
      <p:grpSp>
        <p:nvGrpSpPr>
          <p:cNvPr id="57" name="Group 56"/>
          <p:cNvGrpSpPr/>
          <p:nvPr/>
        </p:nvGrpSpPr>
        <p:grpSpPr>
          <a:xfrm>
            <a:off x="6442414" y="5728711"/>
            <a:ext cx="2939211" cy="1152144"/>
            <a:chOff x="5123753" y="4419675"/>
            <a:chExt cx="2939211" cy="1152144"/>
          </a:xfrm>
        </p:grpSpPr>
        <p:sp>
          <p:nvSpPr>
            <p:cNvPr id="58" name="TextBox 57"/>
            <p:cNvSpPr txBox="1"/>
            <p:nvPr/>
          </p:nvSpPr>
          <p:spPr>
            <a:xfrm>
              <a:off x="6338653" y="4789956"/>
              <a:ext cx="1724311" cy="340735"/>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b="1" dirty="0" smtClean="0">
                  <a:solidFill>
                    <a:schemeClr val="accent1"/>
                  </a:solidFill>
                  <a:latin typeface="+mn-lt"/>
                </a:rPr>
                <a:t>Screening Tools</a:t>
              </a:r>
              <a:endParaRPr lang="en-US" sz="1600" b="1" dirty="0">
                <a:solidFill>
                  <a:schemeClr val="accent1"/>
                </a:solidFill>
                <a:latin typeface="+mn-lt"/>
              </a:endParaRPr>
            </a:p>
          </p:txBody>
        </p:sp>
        <p:grpSp>
          <p:nvGrpSpPr>
            <p:cNvPr id="59" name="Group 58"/>
            <p:cNvGrpSpPr/>
            <p:nvPr/>
          </p:nvGrpSpPr>
          <p:grpSpPr>
            <a:xfrm>
              <a:off x="5123753" y="4419675"/>
              <a:ext cx="1150687" cy="1152144"/>
              <a:chOff x="5552542" y="3550730"/>
              <a:chExt cx="1150687" cy="1152144"/>
            </a:xfrm>
          </p:grpSpPr>
          <p:sp>
            <p:nvSpPr>
              <p:cNvPr id="60" name="Shape 125"/>
              <p:cNvSpPr/>
              <p:nvPr/>
            </p:nvSpPr>
            <p:spPr>
              <a:xfrm rot="10800000" flipV="1">
                <a:off x="5552542" y="3550730"/>
                <a:ext cx="1150687" cy="11521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61" name="Shape 128"/>
              <p:cNvSpPr/>
              <p:nvPr/>
            </p:nvSpPr>
            <p:spPr>
              <a:xfrm rot="10800000">
                <a:off x="5668750" y="3686680"/>
                <a:ext cx="918273" cy="914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a:p>
            </p:txBody>
          </p:sp>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4422" y="3860416"/>
                <a:ext cx="566928" cy="566928"/>
              </a:xfrm>
              <a:prstGeom prst="rect">
                <a:avLst/>
              </a:prstGeom>
            </p:spPr>
          </p:pic>
        </p:grpSp>
      </p:grpSp>
      <p:grpSp>
        <p:nvGrpSpPr>
          <p:cNvPr id="63" name="Group 62"/>
          <p:cNvGrpSpPr/>
          <p:nvPr/>
        </p:nvGrpSpPr>
        <p:grpSpPr>
          <a:xfrm>
            <a:off x="7017758" y="3821719"/>
            <a:ext cx="3077116" cy="1152700"/>
            <a:chOff x="5699097" y="2512683"/>
            <a:chExt cx="3077116" cy="1152700"/>
          </a:xfrm>
        </p:grpSpPr>
        <p:sp>
          <p:nvSpPr>
            <p:cNvPr id="64" name="TextBox 63"/>
            <p:cNvSpPr txBox="1"/>
            <p:nvPr/>
          </p:nvSpPr>
          <p:spPr>
            <a:xfrm>
              <a:off x="6915585" y="2817500"/>
              <a:ext cx="1860628" cy="340735"/>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b="1" dirty="0" smtClean="0">
                  <a:solidFill>
                    <a:schemeClr val="accent1"/>
                  </a:solidFill>
                  <a:latin typeface="+mn-lt"/>
                </a:rPr>
                <a:t>In-depth Interview</a:t>
              </a:r>
              <a:endParaRPr lang="en-US" sz="1600" b="1" dirty="0">
                <a:solidFill>
                  <a:schemeClr val="accent1"/>
                </a:solidFill>
                <a:latin typeface="+mn-lt"/>
              </a:endParaRPr>
            </a:p>
          </p:txBody>
        </p:sp>
        <p:grpSp>
          <p:nvGrpSpPr>
            <p:cNvPr id="65" name="Group 64"/>
            <p:cNvGrpSpPr/>
            <p:nvPr/>
          </p:nvGrpSpPr>
          <p:grpSpPr>
            <a:xfrm>
              <a:off x="5699097" y="2512683"/>
              <a:ext cx="1150687" cy="1152700"/>
              <a:chOff x="5327785" y="1914024"/>
              <a:chExt cx="1150687" cy="1152700"/>
            </a:xfrm>
          </p:grpSpPr>
          <p:sp>
            <p:nvSpPr>
              <p:cNvPr id="66" name="Shape 124"/>
              <p:cNvSpPr/>
              <p:nvPr/>
            </p:nvSpPr>
            <p:spPr>
              <a:xfrm rot="10800000" flipV="1">
                <a:off x="5327785" y="1914024"/>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67" name="Shape 129"/>
              <p:cNvSpPr/>
              <p:nvPr/>
            </p:nvSpPr>
            <p:spPr>
              <a:xfrm rot="10800000">
                <a:off x="5443991" y="2053499"/>
                <a:ext cx="918273" cy="914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p>
            </p:txBody>
          </p:sp>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6000" y="2218841"/>
                <a:ext cx="566928" cy="566928"/>
              </a:xfrm>
              <a:prstGeom prst="rect">
                <a:avLst/>
              </a:prstGeom>
            </p:spPr>
          </p:pic>
        </p:grpSp>
      </p:grpSp>
      <p:grpSp>
        <p:nvGrpSpPr>
          <p:cNvPr id="69" name="Group 68"/>
          <p:cNvGrpSpPr/>
          <p:nvPr/>
        </p:nvGrpSpPr>
        <p:grpSpPr>
          <a:xfrm>
            <a:off x="3514342" y="2290039"/>
            <a:ext cx="3195434" cy="1213770"/>
            <a:chOff x="2195681" y="981003"/>
            <a:chExt cx="3195434" cy="1213770"/>
          </a:xfrm>
        </p:grpSpPr>
        <p:sp>
          <p:nvSpPr>
            <p:cNvPr id="70" name="TextBox 69"/>
            <p:cNvSpPr txBox="1"/>
            <p:nvPr/>
          </p:nvSpPr>
          <p:spPr>
            <a:xfrm>
              <a:off x="2195681" y="1361595"/>
              <a:ext cx="1788160"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b="1" dirty="0" smtClean="0">
                  <a:solidFill>
                    <a:schemeClr val="accent1"/>
                  </a:solidFill>
                  <a:latin typeface="+mn-lt"/>
                </a:rPr>
                <a:t>Complete a Biopsychosocial</a:t>
              </a:r>
            </a:p>
            <a:p>
              <a:pPr algn="r">
                <a:lnSpc>
                  <a:spcPct val="100000"/>
                </a:lnSpc>
              </a:pPr>
              <a:r>
                <a:rPr lang="en-US" sz="1600" b="1" dirty="0" smtClean="0">
                  <a:solidFill>
                    <a:schemeClr val="accent1"/>
                  </a:solidFill>
                  <a:latin typeface="+mn-lt"/>
                </a:rPr>
                <a:t>Assessment </a:t>
              </a:r>
              <a:endParaRPr lang="en-US" sz="1600" b="1" dirty="0">
                <a:solidFill>
                  <a:schemeClr val="accent1"/>
                </a:solidFill>
                <a:latin typeface="+mn-lt"/>
              </a:endParaRPr>
            </a:p>
          </p:txBody>
        </p:sp>
        <p:grpSp>
          <p:nvGrpSpPr>
            <p:cNvPr id="71" name="Group 70"/>
            <p:cNvGrpSpPr/>
            <p:nvPr/>
          </p:nvGrpSpPr>
          <p:grpSpPr>
            <a:xfrm>
              <a:off x="4240428" y="981003"/>
              <a:ext cx="1150687" cy="1152700"/>
              <a:chOff x="2300828" y="1925955"/>
              <a:chExt cx="1150687" cy="1152700"/>
            </a:xfrm>
          </p:grpSpPr>
          <p:sp>
            <p:nvSpPr>
              <p:cNvPr id="72" name="Shape 122"/>
              <p:cNvSpPr/>
              <p:nvPr/>
            </p:nvSpPr>
            <p:spPr>
              <a:xfrm rot="10800000" flipV="1">
                <a:off x="2300828" y="1925955"/>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73" name="Shape 127"/>
              <p:cNvSpPr/>
              <p:nvPr/>
            </p:nvSpPr>
            <p:spPr>
              <a:xfrm rot="10800000">
                <a:off x="2408715" y="2052292"/>
                <a:ext cx="918273" cy="914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32146" rIns="32146"/>
              <a:lstStyle/>
              <a:p>
                <a:pPr defTabSz="642915">
                  <a:defRPr sz="5600">
                    <a:latin typeface="Gill Sans"/>
                    <a:ea typeface="Gill Sans"/>
                    <a:cs typeface="Gill Sans"/>
                    <a:sym typeface="Gill Sans"/>
                  </a:defRPr>
                </a:pPr>
                <a:endParaRPr sz="3937"/>
              </a:p>
            </p:txBody>
          </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79952" y="2218841"/>
                <a:ext cx="565752" cy="566928"/>
              </a:xfrm>
              <a:prstGeom prst="rect">
                <a:avLst/>
              </a:prstGeom>
            </p:spPr>
          </p:pic>
        </p:grpSp>
      </p:grpSp>
      <p:grpSp>
        <p:nvGrpSpPr>
          <p:cNvPr id="75" name="Group 74"/>
          <p:cNvGrpSpPr/>
          <p:nvPr/>
        </p:nvGrpSpPr>
        <p:grpSpPr>
          <a:xfrm>
            <a:off x="4487379" y="3531152"/>
            <a:ext cx="2457282" cy="2641371"/>
            <a:chOff x="3168718" y="2222116"/>
            <a:chExt cx="2457282" cy="2641371"/>
          </a:xfrm>
        </p:grpSpPr>
        <p:sp>
          <p:nvSpPr>
            <p:cNvPr id="76" name="Oval 75"/>
            <p:cNvSpPr/>
            <p:nvPr/>
          </p:nvSpPr>
          <p:spPr>
            <a:xfrm>
              <a:off x="3168718" y="2222116"/>
              <a:ext cx="2457282" cy="2641371"/>
            </a:xfrm>
            <a:prstGeom prst="ellipse">
              <a:avLst/>
            </a:prstGeom>
            <a:no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artisticGlowEdges/>
                      </a14:imgEffect>
                    </a14:imgLayer>
                  </a14:imgProps>
                </a:ext>
                <a:ext uri="{28A0092B-C50C-407E-A947-70E740481C1C}">
                  <a14:useLocalDpi xmlns:a14="http://schemas.microsoft.com/office/drawing/2010/main" val="0"/>
                </a:ext>
              </a:extLst>
            </a:blip>
            <a:stretch>
              <a:fillRect/>
            </a:stretch>
          </p:blipFill>
          <p:spPr>
            <a:xfrm>
              <a:off x="3609473" y="2738463"/>
              <a:ext cx="1577241" cy="1577241"/>
            </a:xfrm>
            <a:prstGeom prst="rect">
              <a:avLst/>
            </a:prstGeom>
          </p:spPr>
        </p:pic>
      </p:grpSp>
      <p:grpSp>
        <p:nvGrpSpPr>
          <p:cNvPr id="36" name="Group 35"/>
          <p:cNvGrpSpPr/>
          <p:nvPr/>
        </p:nvGrpSpPr>
        <p:grpSpPr>
          <a:xfrm>
            <a:off x="11894820" y="-31610"/>
            <a:ext cx="2735580" cy="1028700"/>
            <a:chOff x="11894820" y="-31610"/>
            <a:chExt cx="2735580" cy="1028700"/>
          </a:xfrm>
        </p:grpSpPr>
        <p:sp>
          <p:nvSpPr>
            <p:cNvPr id="37" name="TextBox 36"/>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683416" y="7701403"/>
            <a:ext cx="406400" cy="406400"/>
          </a:xfrm>
          <a:prstGeom prst="rect">
            <a:avLst/>
          </a:prstGeom>
        </p:spPr>
      </p:pic>
    </p:spTree>
    <p:extLst>
      <p:ext uri="{BB962C8B-B14F-4D97-AF65-F5344CB8AC3E}">
        <p14:creationId xmlns:p14="http://schemas.microsoft.com/office/powerpoint/2010/main" val="404129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950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1400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2450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3100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3600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47000"/>
                                  </p:stCondLst>
                                  <p:childTnLst>
                                    <p:set>
                                      <p:cBhvr>
                                        <p:cTn id="1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001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67"/>
            <a:ext cx="11733196" cy="997090"/>
          </a:xfrm>
        </p:spPr>
        <p:txBody>
          <a:bodyPr>
            <a:normAutofit/>
          </a:bodyPr>
          <a:lstStyle/>
          <a:p>
            <a:r>
              <a:rPr lang="en-US" sz="3900" dirty="0" smtClean="0"/>
              <a:t>How to Create a Person Centered Treatment Plan</a:t>
            </a:r>
            <a:endParaRPr lang="en-US" sz="3900" dirty="0"/>
          </a:p>
        </p:txBody>
      </p:sp>
      <p:sp>
        <p:nvSpPr>
          <p:cNvPr id="28" name="Oval 27"/>
          <p:cNvSpPr/>
          <p:nvPr/>
        </p:nvSpPr>
        <p:spPr>
          <a:xfrm>
            <a:off x="5848260" y="3434283"/>
            <a:ext cx="3900016" cy="3626225"/>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cxnSp>
        <p:nvCxnSpPr>
          <p:cNvPr id="29" name="Straight Connector 28"/>
          <p:cNvCxnSpPr/>
          <p:nvPr/>
        </p:nvCxnSpPr>
        <p:spPr>
          <a:xfrm flipH="1">
            <a:off x="5583332" y="3706075"/>
            <a:ext cx="1630782" cy="339603"/>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22016" y="4830274"/>
            <a:ext cx="1222675" cy="1440548"/>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44295" y="4614847"/>
            <a:ext cx="2052749" cy="113655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467978" y="4131817"/>
            <a:ext cx="1005798" cy="310585"/>
          </a:xfrm>
          <a:prstGeom prst="line">
            <a:avLst/>
          </a:prstGeom>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005033" y="3002962"/>
            <a:ext cx="2622679" cy="2687550"/>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600" dirty="0"/>
          </a:p>
        </p:txBody>
      </p:sp>
      <p:sp>
        <p:nvSpPr>
          <p:cNvPr id="45" name="Oval 44"/>
          <p:cNvSpPr/>
          <p:nvPr/>
        </p:nvSpPr>
        <p:spPr>
          <a:xfrm>
            <a:off x="6473776" y="3935547"/>
            <a:ext cx="1241524" cy="1241524"/>
          </a:xfrm>
          <a:prstGeom prst="ellipse">
            <a:avLst/>
          </a:prstGeom>
          <a:solidFill>
            <a:srgbClr val="E77721"/>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p>
            <a:pPr algn="ctr"/>
            <a:endParaRPr lang="en-US" sz="1600" dirty="0"/>
          </a:p>
        </p:txBody>
      </p:sp>
      <p:sp>
        <p:nvSpPr>
          <p:cNvPr id="46" name="Oval 45"/>
          <p:cNvSpPr/>
          <p:nvPr/>
        </p:nvSpPr>
        <p:spPr>
          <a:xfrm>
            <a:off x="5848260" y="5690512"/>
            <a:ext cx="1400312" cy="1369996"/>
          </a:xfrm>
          <a:prstGeom prst="ellipse">
            <a:avLst/>
          </a:prstGeom>
          <a:solidFill>
            <a:schemeClr val="accent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p>
            <a:pPr algn="ctr"/>
            <a:endParaRPr lang="en-US" sz="1600" dirty="0"/>
          </a:p>
        </p:txBody>
      </p:sp>
      <p:sp>
        <p:nvSpPr>
          <p:cNvPr id="47" name="Oval 46"/>
          <p:cNvSpPr/>
          <p:nvPr/>
        </p:nvSpPr>
        <p:spPr>
          <a:xfrm>
            <a:off x="7538961" y="5406543"/>
            <a:ext cx="1138607" cy="1230637"/>
          </a:xfrm>
          <a:prstGeom prst="ellipse">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p>
            <a:pPr algn="ctr"/>
            <a:endParaRPr lang="en-US" sz="1600" dirty="0"/>
          </a:p>
        </p:txBody>
      </p:sp>
      <p:sp>
        <p:nvSpPr>
          <p:cNvPr id="48" name="Oval 47"/>
          <p:cNvSpPr/>
          <p:nvPr/>
        </p:nvSpPr>
        <p:spPr>
          <a:xfrm>
            <a:off x="7204229" y="2968852"/>
            <a:ext cx="1056554" cy="1063032"/>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600" dirty="0"/>
          </a:p>
        </p:txBody>
      </p:sp>
      <p:sp>
        <p:nvSpPr>
          <p:cNvPr id="49" name="Rectangle 48"/>
          <p:cNvSpPr/>
          <p:nvPr/>
        </p:nvSpPr>
        <p:spPr>
          <a:xfrm>
            <a:off x="3640317" y="3852716"/>
            <a:ext cx="1304686" cy="1015663"/>
          </a:xfrm>
          <a:prstGeom prst="rect">
            <a:avLst/>
          </a:prstGeom>
        </p:spPr>
        <p:txBody>
          <a:bodyPr wrap="square" anchor="ctr">
            <a:spAutoFit/>
          </a:bodyPr>
          <a:lstStyle/>
          <a:p>
            <a:pPr algn="ctr"/>
            <a:r>
              <a:rPr lang="en-US" sz="2000" dirty="0" smtClean="0">
                <a:solidFill>
                  <a:schemeClr val="bg1"/>
                </a:solidFill>
              </a:rPr>
              <a:t>Person Centered Approach</a:t>
            </a:r>
            <a:endParaRPr lang="en-US" sz="2000" dirty="0">
              <a:solidFill>
                <a:schemeClr val="bg1"/>
              </a:solidFill>
            </a:endParaRPr>
          </a:p>
        </p:txBody>
      </p:sp>
      <p:sp>
        <p:nvSpPr>
          <p:cNvPr id="50" name="Rectangle 49"/>
          <p:cNvSpPr/>
          <p:nvPr/>
        </p:nvSpPr>
        <p:spPr>
          <a:xfrm>
            <a:off x="7229191" y="3309507"/>
            <a:ext cx="1063113" cy="338554"/>
          </a:xfrm>
          <a:prstGeom prst="rect">
            <a:avLst/>
          </a:prstGeom>
        </p:spPr>
        <p:txBody>
          <a:bodyPr wrap="none" anchor="ctr">
            <a:spAutoFit/>
          </a:bodyPr>
          <a:lstStyle/>
          <a:p>
            <a:pPr algn="ctr"/>
            <a:r>
              <a:rPr lang="en-US" sz="1600" dirty="0" smtClean="0">
                <a:solidFill>
                  <a:schemeClr val="bg1"/>
                </a:solidFill>
              </a:rPr>
              <a:t>Strengths</a:t>
            </a:r>
            <a:endParaRPr lang="en-US" sz="1600" dirty="0">
              <a:solidFill>
                <a:schemeClr val="bg1"/>
              </a:solidFill>
            </a:endParaRPr>
          </a:p>
        </p:txBody>
      </p:sp>
      <p:sp>
        <p:nvSpPr>
          <p:cNvPr id="51" name="Rectangle 50"/>
          <p:cNvSpPr/>
          <p:nvPr/>
        </p:nvSpPr>
        <p:spPr>
          <a:xfrm>
            <a:off x="5859980" y="6172063"/>
            <a:ext cx="1359668" cy="338554"/>
          </a:xfrm>
          <a:prstGeom prst="rect">
            <a:avLst/>
          </a:prstGeom>
        </p:spPr>
        <p:txBody>
          <a:bodyPr wrap="none" anchor="ctr">
            <a:spAutoFit/>
          </a:bodyPr>
          <a:lstStyle/>
          <a:p>
            <a:pPr algn="ctr"/>
            <a:r>
              <a:rPr lang="en-US" sz="1600" dirty="0" smtClean="0">
                <a:solidFill>
                  <a:schemeClr val="bg1"/>
                </a:solidFill>
              </a:rPr>
              <a:t>Interventions</a:t>
            </a:r>
            <a:endParaRPr lang="en-US" sz="1600" dirty="0">
              <a:solidFill>
                <a:schemeClr val="bg1"/>
              </a:solidFill>
            </a:endParaRPr>
          </a:p>
        </p:txBody>
      </p:sp>
      <p:sp>
        <p:nvSpPr>
          <p:cNvPr id="52" name="Rectangle 51"/>
          <p:cNvSpPr/>
          <p:nvPr/>
        </p:nvSpPr>
        <p:spPr>
          <a:xfrm>
            <a:off x="6431593" y="4252469"/>
            <a:ext cx="1310937" cy="584775"/>
          </a:xfrm>
          <a:prstGeom prst="rect">
            <a:avLst/>
          </a:prstGeom>
        </p:spPr>
        <p:txBody>
          <a:bodyPr wrap="square" anchor="ctr">
            <a:spAutoFit/>
          </a:bodyPr>
          <a:lstStyle/>
          <a:p>
            <a:pPr algn="ctr"/>
            <a:r>
              <a:rPr lang="en-US" sz="1600" dirty="0" smtClean="0">
                <a:solidFill>
                  <a:schemeClr val="bg1"/>
                </a:solidFill>
              </a:rPr>
              <a:t>SMART Goals</a:t>
            </a:r>
            <a:endParaRPr lang="en-US" sz="1600" dirty="0">
              <a:solidFill>
                <a:schemeClr val="bg1"/>
              </a:solidFill>
            </a:endParaRPr>
          </a:p>
        </p:txBody>
      </p:sp>
      <p:sp>
        <p:nvSpPr>
          <p:cNvPr id="53" name="Rectangle 52"/>
          <p:cNvSpPr/>
          <p:nvPr/>
        </p:nvSpPr>
        <p:spPr>
          <a:xfrm>
            <a:off x="7644706" y="5811819"/>
            <a:ext cx="902811" cy="338554"/>
          </a:xfrm>
          <a:prstGeom prst="rect">
            <a:avLst/>
          </a:prstGeom>
        </p:spPr>
        <p:txBody>
          <a:bodyPr wrap="none" anchor="ctr">
            <a:spAutoFit/>
          </a:bodyPr>
          <a:lstStyle/>
          <a:p>
            <a:pPr algn="ctr"/>
            <a:r>
              <a:rPr lang="en-US" sz="1600" dirty="0" smtClean="0">
                <a:solidFill>
                  <a:schemeClr val="bg1"/>
                </a:solidFill>
              </a:rPr>
              <a:t>Barriers</a:t>
            </a:r>
            <a:endParaRPr lang="en-US" sz="1600" dirty="0">
              <a:solidFill>
                <a:schemeClr val="bg1"/>
              </a:solidFill>
            </a:endParaRPr>
          </a:p>
        </p:txBody>
      </p:sp>
      <p:cxnSp>
        <p:nvCxnSpPr>
          <p:cNvPr id="54" name="Straight Connector 53"/>
          <p:cNvCxnSpPr>
            <a:endCxn id="45" idx="6"/>
          </p:cNvCxnSpPr>
          <p:nvPr/>
        </p:nvCxnSpPr>
        <p:spPr>
          <a:xfrm flipH="1" flipV="1">
            <a:off x="7715300" y="4556309"/>
            <a:ext cx="832217" cy="174415"/>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8497585" y="3953121"/>
            <a:ext cx="1653307" cy="1664116"/>
          </a:xfrm>
          <a:prstGeom prst="ellipse">
            <a:avLst/>
          </a:prstGeom>
          <a:solidFill>
            <a:srgbClr val="FED73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p>
            <a:pPr algn="ctr"/>
            <a:endParaRPr lang="en-US" sz="1600" dirty="0"/>
          </a:p>
        </p:txBody>
      </p:sp>
      <p:sp>
        <p:nvSpPr>
          <p:cNvPr id="56" name="Rectangle 55"/>
          <p:cNvSpPr/>
          <p:nvPr/>
        </p:nvSpPr>
        <p:spPr>
          <a:xfrm>
            <a:off x="8756446" y="4045678"/>
            <a:ext cx="1185516" cy="1323439"/>
          </a:xfrm>
          <a:prstGeom prst="rect">
            <a:avLst/>
          </a:prstGeom>
        </p:spPr>
        <p:txBody>
          <a:bodyPr wrap="none" anchor="ctr">
            <a:spAutoFit/>
          </a:bodyPr>
          <a:lstStyle/>
          <a:p>
            <a:pPr algn="ctr"/>
            <a:r>
              <a:rPr lang="en-US" sz="1600" dirty="0" smtClean="0"/>
              <a:t>Specific</a:t>
            </a:r>
          </a:p>
          <a:p>
            <a:pPr algn="ctr"/>
            <a:r>
              <a:rPr lang="en-US" sz="1600" dirty="0" smtClean="0"/>
              <a:t>Measurable</a:t>
            </a:r>
          </a:p>
          <a:p>
            <a:pPr algn="ctr"/>
            <a:r>
              <a:rPr lang="en-US" sz="1600" dirty="0" smtClean="0"/>
              <a:t>Attainable</a:t>
            </a:r>
          </a:p>
          <a:p>
            <a:pPr algn="ctr"/>
            <a:r>
              <a:rPr lang="en-US" sz="1600" dirty="0" smtClean="0"/>
              <a:t>Relevant</a:t>
            </a:r>
          </a:p>
          <a:p>
            <a:pPr algn="ctr"/>
            <a:r>
              <a:rPr lang="en-US" sz="1600" dirty="0" smtClean="0"/>
              <a:t>Time-Frame</a:t>
            </a:r>
            <a:endParaRPr lang="en-US" sz="1600" dirty="0"/>
          </a:p>
        </p:txBody>
      </p:sp>
      <p:grpSp>
        <p:nvGrpSpPr>
          <p:cNvPr id="21" name="Group 20"/>
          <p:cNvGrpSpPr/>
          <p:nvPr/>
        </p:nvGrpSpPr>
        <p:grpSpPr>
          <a:xfrm>
            <a:off x="11894820" y="-31610"/>
            <a:ext cx="2735580" cy="1028700"/>
            <a:chOff x="11894820" y="-31610"/>
            <a:chExt cx="2735580" cy="1028700"/>
          </a:xfrm>
        </p:grpSpPr>
        <p:sp>
          <p:nvSpPr>
            <p:cNvPr id="22" name="TextBox 21"/>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67884" y="7602251"/>
            <a:ext cx="406400" cy="406400"/>
          </a:xfrm>
          <a:prstGeom prst="rect">
            <a:avLst/>
          </a:prstGeom>
        </p:spPr>
      </p:pic>
    </p:spTree>
    <p:extLst>
      <p:ext uri="{BB962C8B-B14F-4D97-AF65-F5344CB8AC3E}">
        <p14:creationId xmlns:p14="http://schemas.microsoft.com/office/powerpoint/2010/main" val="11679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80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250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480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550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600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960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1030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1090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1890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1960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2020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nodeType="withEffect">
                                  <p:stCondLst>
                                    <p:cond delay="4090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4150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4220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5320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5400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5470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87648"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44" grpId="0" animBg="1"/>
      <p:bldP spid="45" grpId="0" animBg="1"/>
      <p:bldP spid="46" grpId="0" animBg="1"/>
      <p:bldP spid="47" grpId="0" animBg="1"/>
      <p:bldP spid="48" grpId="0" animBg="1"/>
      <p:bldP spid="49" grpId="0"/>
      <p:bldP spid="50" grpId="0"/>
      <p:bldP spid="51" grpId="0"/>
      <p:bldP spid="52" grpId="0"/>
      <p:bldP spid="53" grpId="0"/>
      <p:bldP spid="55" grpId="0" animBg="1"/>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Incorporate Evidence Based Practice</a:t>
            </a:r>
            <a:endParaRPr lang="en-US" sz="4000" dirty="0"/>
          </a:p>
        </p:txBody>
      </p:sp>
      <p:sp>
        <p:nvSpPr>
          <p:cNvPr id="40" name="Freeform 202"/>
          <p:cNvSpPr>
            <a:spLocks/>
          </p:cNvSpPr>
          <p:nvPr/>
        </p:nvSpPr>
        <p:spPr bwMode="auto">
          <a:xfrm>
            <a:off x="7376889" y="3647688"/>
            <a:ext cx="163223" cy="127827"/>
          </a:xfrm>
          <a:custGeom>
            <a:avLst/>
            <a:gdLst>
              <a:gd name="T0" fmla="*/ 53 w 83"/>
              <a:gd name="T1" fmla="*/ 0 h 65"/>
              <a:gd name="T2" fmla="*/ 0 w 83"/>
              <a:gd name="T3" fmla="*/ 0 h 65"/>
              <a:gd name="T4" fmla="*/ 32 w 83"/>
              <a:gd name="T5" fmla="*/ 58 h 65"/>
              <a:gd name="T6" fmla="*/ 45 w 83"/>
              <a:gd name="T7" fmla="*/ 65 h 65"/>
              <a:gd name="T8" fmla="*/ 72 w 83"/>
              <a:gd name="T9" fmla="*/ 65 h 65"/>
              <a:gd name="T10" fmla="*/ 81 w 83"/>
              <a:gd name="T11" fmla="*/ 61 h 65"/>
              <a:gd name="T12" fmla="*/ 81 w 83"/>
              <a:gd name="T13" fmla="*/ 51 h 65"/>
              <a:gd name="T14" fmla="*/ 53 w 83"/>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65">
                <a:moveTo>
                  <a:pt x="53" y="0"/>
                </a:moveTo>
                <a:cubicBezTo>
                  <a:pt x="0" y="0"/>
                  <a:pt x="0" y="0"/>
                  <a:pt x="0" y="0"/>
                </a:cubicBezTo>
                <a:cubicBezTo>
                  <a:pt x="32" y="58"/>
                  <a:pt x="32" y="58"/>
                  <a:pt x="32" y="58"/>
                </a:cubicBezTo>
                <a:cubicBezTo>
                  <a:pt x="35" y="63"/>
                  <a:pt x="39" y="65"/>
                  <a:pt x="45" y="65"/>
                </a:cubicBezTo>
                <a:cubicBezTo>
                  <a:pt x="72" y="65"/>
                  <a:pt x="72" y="65"/>
                  <a:pt x="72" y="65"/>
                </a:cubicBezTo>
                <a:cubicBezTo>
                  <a:pt x="76" y="65"/>
                  <a:pt x="79" y="64"/>
                  <a:pt x="81" y="61"/>
                </a:cubicBezTo>
                <a:cubicBezTo>
                  <a:pt x="83" y="58"/>
                  <a:pt x="83" y="54"/>
                  <a:pt x="81" y="51"/>
                </a:cubicBezTo>
                <a:lnTo>
                  <a:pt x="53"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Lato Regular"/>
            </a:endParaRPr>
          </a:p>
        </p:txBody>
      </p:sp>
      <p:sp>
        <p:nvSpPr>
          <p:cNvPr id="41" name="Teardrop 40"/>
          <p:cNvSpPr/>
          <p:nvPr/>
        </p:nvSpPr>
        <p:spPr>
          <a:xfrm rot="17600639" flipH="1">
            <a:off x="6264497" y="2921535"/>
            <a:ext cx="2404156" cy="2404156"/>
          </a:xfrm>
          <a:prstGeom prst="teardrop">
            <a:avLst/>
          </a:prstGeom>
          <a:solidFill>
            <a:srgbClr val="0065BC">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42" name="Teardrop 41"/>
          <p:cNvSpPr/>
          <p:nvPr/>
        </p:nvSpPr>
        <p:spPr>
          <a:xfrm rot="327068" flipH="1">
            <a:off x="5761391" y="4848660"/>
            <a:ext cx="2404158" cy="2404156"/>
          </a:xfrm>
          <a:prstGeom prst="teardrop">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43" name="Teardrop 42"/>
          <p:cNvSpPr/>
          <p:nvPr/>
        </p:nvSpPr>
        <p:spPr>
          <a:xfrm rot="21343389">
            <a:off x="3562618" y="4834439"/>
            <a:ext cx="2404158" cy="2404156"/>
          </a:xfrm>
          <a:prstGeom prst="teardrop">
            <a:avLst/>
          </a:prstGeom>
          <a:solidFill>
            <a:srgbClr val="E77721">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44" name="Teardrop 43"/>
          <p:cNvSpPr/>
          <p:nvPr/>
        </p:nvSpPr>
        <p:spPr>
          <a:xfrm rot="3999361">
            <a:off x="3112677" y="2921535"/>
            <a:ext cx="2404156" cy="2404158"/>
          </a:xfrm>
          <a:prstGeom prst="teardrop">
            <a:avLst/>
          </a:prstGeom>
          <a:solidFill>
            <a:schemeClr val="accent4">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45" name="Teardrop 44"/>
          <p:cNvSpPr/>
          <p:nvPr/>
        </p:nvSpPr>
        <p:spPr>
          <a:xfrm rot="8128310">
            <a:off x="4695103" y="1859860"/>
            <a:ext cx="2404158" cy="2404156"/>
          </a:xfrm>
          <a:prstGeom prst="teardrop">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ato Regular"/>
            </a:endParaRPr>
          </a:p>
        </p:txBody>
      </p:sp>
      <p:sp>
        <p:nvSpPr>
          <p:cNvPr id="46" name="TextBox 45"/>
          <p:cNvSpPr txBox="1"/>
          <p:nvPr/>
        </p:nvSpPr>
        <p:spPr>
          <a:xfrm>
            <a:off x="3472846" y="3742634"/>
            <a:ext cx="1652276" cy="761960"/>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Recovery Model</a:t>
            </a:r>
            <a:endParaRPr lang="en-JM" sz="2000" b="1" dirty="0">
              <a:solidFill>
                <a:schemeClr val="bg1"/>
              </a:solidFill>
              <a:latin typeface="+mj-lt"/>
              <a:ea typeface="Calibri"/>
              <a:cs typeface="Source Sans Pro"/>
            </a:endParaRPr>
          </a:p>
        </p:txBody>
      </p:sp>
      <p:sp>
        <p:nvSpPr>
          <p:cNvPr id="47" name="TextBox 46"/>
          <p:cNvSpPr txBox="1"/>
          <p:nvPr/>
        </p:nvSpPr>
        <p:spPr>
          <a:xfrm>
            <a:off x="5032319" y="2716734"/>
            <a:ext cx="1729726" cy="690408"/>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Motivational Interviewing  </a:t>
            </a:r>
            <a:endParaRPr lang="en-JM" sz="2000" b="1" dirty="0">
              <a:solidFill>
                <a:schemeClr val="bg1"/>
              </a:solidFill>
              <a:latin typeface="+mj-lt"/>
              <a:ea typeface="Calibri"/>
              <a:cs typeface="Source Sans Pro"/>
            </a:endParaRPr>
          </a:p>
        </p:txBody>
      </p:sp>
      <p:sp>
        <p:nvSpPr>
          <p:cNvPr id="48" name="TextBox 47"/>
          <p:cNvSpPr txBox="1"/>
          <p:nvPr/>
        </p:nvSpPr>
        <p:spPr>
          <a:xfrm>
            <a:off x="3651182" y="5634348"/>
            <a:ext cx="2227031" cy="804338"/>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Culturally Competent Care</a:t>
            </a:r>
            <a:endParaRPr lang="en-JM" sz="2000" b="1" dirty="0">
              <a:solidFill>
                <a:schemeClr val="bg1"/>
              </a:solidFill>
              <a:latin typeface="+mj-lt"/>
              <a:ea typeface="Calibri"/>
              <a:cs typeface="Source Sans Pro"/>
            </a:endParaRPr>
          </a:p>
        </p:txBody>
      </p:sp>
      <p:sp>
        <p:nvSpPr>
          <p:cNvPr id="49" name="TextBox 48"/>
          <p:cNvSpPr txBox="1"/>
          <p:nvPr/>
        </p:nvSpPr>
        <p:spPr>
          <a:xfrm>
            <a:off x="6158598" y="5632166"/>
            <a:ext cx="1609744" cy="837145"/>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Integrated Healthcare</a:t>
            </a:r>
            <a:endParaRPr lang="en-JM" sz="2000" b="1" dirty="0">
              <a:solidFill>
                <a:schemeClr val="bg1"/>
              </a:solidFill>
              <a:latin typeface="+mj-lt"/>
              <a:ea typeface="Calibri"/>
              <a:cs typeface="Source Sans Pro"/>
            </a:endParaRPr>
          </a:p>
        </p:txBody>
      </p:sp>
      <p:sp>
        <p:nvSpPr>
          <p:cNvPr id="50" name="TextBox 49"/>
          <p:cNvSpPr txBox="1"/>
          <p:nvPr/>
        </p:nvSpPr>
        <p:spPr>
          <a:xfrm>
            <a:off x="6718921" y="3781126"/>
            <a:ext cx="1495308" cy="684974"/>
          </a:xfrm>
          <a:prstGeom prst="rect">
            <a:avLst/>
          </a:prstGeom>
          <a:noFill/>
        </p:spPr>
        <p:txBody>
          <a:bodyPr wrap="square" rtlCol="0">
            <a:noAutofit/>
          </a:bodyPr>
          <a:lstStyle/>
          <a:p>
            <a:pPr algn="ctr"/>
            <a:r>
              <a:rPr lang="en-JM" sz="2000" b="1" dirty="0" smtClean="0">
                <a:solidFill>
                  <a:schemeClr val="bg1"/>
                </a:solidFill>
                <a:latin typeface="+mj-lt"/>
                <a:ea typeface="Calibri"/>
                <a:cs typeface="Source Sans Pro"/>
              </a:rPr>
              <a:t>Stages of Changes</a:t>
            </a:r>
            <a:endParaRPr lang="en-JM" sz="2000" b="1" dirty="0">
              <a:solidFill>
                <a:schemeClr val="bg1"/>
              </a:solidFill>
              <a:latin typeface="+mj-lt"/>
              <a:ea typeface="Calibri"/>
              <a:cs typeface="Source Sans Pro"/>
            </a:endParaRPr>
          </a:p>
        </p:txBody>
      </p:sp>
      <p:grpSp>
        <p:nvGrpSpPr>
          <p:cNvPr id="14" name="Group 13"/>
          <p:cNvGrpSpPr/>
          <p:nvPr/>
        </p:nvGrpSpPr>
        <p:grpSpPr>
          <a:xfrm>
            <a:off x="11894820" y="-31610"/>
            <a:ext cx="2735580" cy="1028700"/>
            <a:chOff x="11894820" y="-31610"/>
            <a:chExt cx="2735580" cy="1028700"/>
          </a:xfrm>
        </p:grpSpPr>
        <p:sp>
          <p:nvSpPr>
            <p:cNvPr id="15" name="TextBox 14"/>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75360" y="7680960"/>
            <a:ext cx="406400" cy="406400"/>
          </a:xfrm>
          <a:prstGeom prst="rect">
            <a:avLst/>
          </a:prstGeom>
        </p:spPr>
      </p:pic>
    </p:spTree>
    <p:extLst>
      <p:ext uri="{BB962C8B-B14F-4D97-AF65-F5344CB8AC3E}">
        <p14:creationId xmlns:p14="http://schemas.microsoft.com/office/powerpoint/2010/main" val="211767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360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1" presetClass="entr" presetSubtype="0" fill="hold" grpId="0" nodeType="withEffect">
                                  <p:stCondLst>
                                    <p:cond delay="24300"/>
                                  </p:stCondLst>
                                  <p:iterate type="lt">
                                    <p:tmAbs val="100"/>
                                  </p:iterate>
                                  <p:childTnLst>
                                    <p:set>
                                      <p:cBhvr>
                                        <p:cTn id="9" dur="1" fill="hold">
                                          <p:stCondLst>
                                            <p:cond delay="0"/>
                                          </p:stCondLst>
                                        </p:cTn>
                                        <p:tgtEl>
                                          <p:spTgt spid="47"/>
                                        </p:tgtEl>
                                        <p:attrNameLst>
                                          <p:attrName>style.visibility</p:attrName>
                                        </p:attrNameLst>
                                      </p:cBhvr>
                                      <p:to>
                                        <p:strVal val="visible"/>
                                      </p:to>
                                    </p:set>
                                  </p:childTnLst>
                                </p:cTn>
                              </p:par>
                              <p:par>
                                <p:cTn id="10" presetID="22" presetClass="entr" presetSubtype="4" fill="hold" grpId="0" nodeType="withEffect">
                                  <p:stCondLst>
                                    <p:cond delay="3090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1" presetClass="entr" presetSubtype="0" fill="hold" grpId="0" nodeType="withEffect">
                                  <p:stCondLst>
                                    <p:cond delay="31600"/>
                                  </p:stCondLst>
                                  <p:iterate type="lt">
                                    <p:tmAbs val="100"/>
                                  </p:iterate>
                                  <p:childTnLst>
                                    <p:set>
                                      <p:cBhvr>
                                        <p:cTn id="14" dur="1" fill="hold">
                                          <p:stCondLst>
                                            <p:cond delay="0"/>
                                          </p:stCondLst>
                                        </p:cTn>
                                        <p:tgtEl>
                                          <p:spTgt spid="50"/>
                                        </p:tgtEl>
                                        <p:attrNameLst>
                                          <p:attrName>style.visibility</p:attrName>
                                        </p:attrNameLst>
                                      </p:cBhvr>
                                      <p:to>
                                        <p:strVal val="visible"/>
                                      </p:to>
                                    </p:set>
                                  </p:childTnLst>
                                </p:cTn>
                              </p:par>
                              <p:par>
                                <p:cTn id="15" presetID="22" presetClass="entr" presetSubtype="4" fill="hold" grpId="0" nodeType="withEffect">
                                  <p:stCondLst>
                                    <p:cond delay="4610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par>
                                <p:cTn id="18" presetID="1" presetClass="entr" presetSubtype="0" fill="hold" grpId="0" nodeType="withEffect">
                                  <p:stCondLst>
                                    <p:cond delay="46700"/>
                                  </p:stCondLst>
                                  <p:iterate type="lt">
                                    <p:tmAbs val="100"/>
                                  </p:iterate>
                                  <p:childTnLst>
                                    <p:set>
                                      <p:cBhvr>
                                        <p:cTn id="19" dur="1" fill="hold">
                                          <p:stCondLst>
                                            <p:cond delay="0"/>
                                          </p:stCondLst>
                                        </p:cTn>
                                        <p:tgtEl>
                                          <p:spTgt spid="49"/>
                                        </p:tgtEl>
                                        <p:attrNameLst>
                                          <p:attrName>style.visibility</p:attrName>
                                        </p:attrNameLst>
                                      </p:cBhvr>
                                      <p:to>
                                        <p:strVal val="visible"/>
                                      </p:to>
                                    </p:set>
                                  </p:childTnLst>
                                </p:cTn>
                              </p:par>
                              <p:par>
                                <p:cTn id="20" presetID="22" presetClass="entr" presetSubtype="4" fill="hold" grpId="0" nodeType="withEffect">
                                  <p:stCondLst>
                                    <p:cond delay="5340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par>
                                <p:cTn id="23" presetID="1" presetClass="entr" presetSubtype="0" fill="hold" grpId="0" nodeType="withEffect">
                                  <p:stCondLst>
                                    <p:cond delay="54100"/>
                                  </p:stCondLst>
                                  <p:iterate type="lt">
                                    <p:tmAbs val="100"/>
                                  </p:iterate>
                                  <p:childTnLst>
                                    <p:set>
                                      <p:cBhvr>
                                        <p:cTn id="24" dur="1" fill="hold">
                                          <p:stCondLst>
                                            <p:cond delay="0"/>
                                          </p:stCondLst>
                                        </p:cTn>
                                        <p:tgtEl>
                                          <p:spTgt spid="48"/>
                                        </p:tgtEl>
                                        <p:attrNameLst>
                                          <p:attrName>style.visibility</p:attrName>
                                        </p:attrNameLst>
                                      </p:cBhvr>
                                      <p:to>
                                        <p:strVal val="visible"/>
                                      </p:to>
                                    </p:set>
                                  </p:childTnLst>
                                </p:cTn>
                              </p:par>
                              <p:par>
                                <p:cTn id="25" presetID="22" presetClass="entr" presetSubtype="4" fill="hold" grpId="0" nodeType="withEffect">
                                  <p:stCondLst>
                                    <p:cond delay="7630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par>
                                <p:cTn id="28" presetID="1" presetClass="entr" presetSubtype="0" fill="hold" grpId="0" nodeType="withEffect">
                                  <p:stCondLst>
                                    <p:cond delay="77000"/>
                                  </p:stCondLst>
                                  <p:iterate type="lt">
                                    <p:tmAbs val="100"/>
                                  </p:iterate>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36002" fill="hold"/>
                                        <p:tgtEl>
                                          <p:spTgt spid="3"/>
                                        </p:tgtEl>
                                      </p:cBhvr>
                                    </p:cmd>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41" grpId="0" animBg="1"/>
      <p:bldP spid="42" grpId="0" animBg="1"/>
      <p:bldP spid="43" grpId="0" animBg="1"/>
      <p:bldP spid="44" grpId="0" animBg="1"/>
      <p:bldP spid="45" grpId="0" animBg="1"/>
      <p:bldP spid="46" grpId="0"/>
      <p:bldP spid="47" grpId="0"/>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Treatment Planning Process</a:t>
            </a:r>
            <a:endParaRPr lang="en-US" sz="4000" dirty="0"/>
          </a:p>
        </p:txBody>
      </p:sp>
      <p:sp>
        <p:nvSpPr>
          <p:cNvPr id="48" name="Content Placeholder 2"/>
          <p:cNvSpPr>
            <a:spLocks noGrp="1"/>
          </p:cNvSpPr>
          <p:nvPr>
            <p:ph idx="1"/>
          </p:nvPr>
        </p:nvSpPr>
        <p:spPr>
          <a:xfrm>
            <a:off x="909586" y="1641554"/>
            <a:ext cx="9822581" cy="5356010"/>
          </a:xfrm>
        </p:spPr>
        <p:txBody>
          <a:bodyPr>
            <a:normAutofit/>
          </a:bodyPr>
          <a:lstStyle/>
          <a:p>
            <a:pPr marL="342900" indent="-342900">
              <a:buFont typeface="Arial" panose="020B0604020202020204" pitchFamily="34" charset="0"/>
              <a:buChar char="•"/>
            </a:pPr>
            <a:r>
              <a:rPr lang="en-US" sz="4000" b="1" dirty="0" smtClean="0"/>
              <a:t>Documenting</a:t>
            </a:r>
          </a:p>
          <a:p>
            <a:pPr marL="883753" lvl="1" indent="-342900">
              <a:buFont typeface="Arial" panose="020B0604020202020204" pitchFamily="34" charset="0"/>
              <a:buChar char="•"/>
            </a:pPr>
            <a:r>
              <a:rPr lang="en-US" sz="3200" dirty="0" smtClean="0">
                <a:solidFill>
                  <a:srgbClr val="E76627"/>
                </a:solidFill>
              </a:rPr>
              <a:t>Progress Notes need to be tied to specific SMART Goals and Interventions</a:t>
            </a:r>
          </a:p>
          <a:p>
            <a:pPr marL="883753" lvl="1" indent="-342900">
              <a:buFont typeface="Arial" panose="020B0604020202020204" pitchFamily="34" charset="0"/>
              <a:buChar char="•"/>
            </a:pPr>
            <a:r>
              <a:rPr lang="en-US" sz="3200" dirty="0" smtClean="0">
                <a:solidFill>
                  <a:srgbClr val="E76627"/>
                </a:solidFill>
              </a:rPr>
              <a:t>Document date goals were initiated and completed</a:t>
            </a:r>
          </a:p>
          <a:p>
            <a:pPr marL="342900" indent="-342900">
              <a:buFont typeface="Arial" panose="020B0604020202020204" pitchFamily="34" charset="0"/>
              <a:buChar char="•"/>
            </a:pPr>
            <a:r>
              <a:rPr lang="en-US" sz="4000" b="1" dirty="0" smtClean="0"/>
              <a:t>What </a:t>
            </a:r>
            <a:r>
              <a:rPr lang="en-US" sz="4000" b="1" dirty="0"/>
              <a:t>is working and not working?</a:t>
            </a:r>
          </a:p>
          <a:p>
            <a:pPr marL="883753" lvl="1" indent="-342900">
              <a:buFont typeface="Arial" panose="020B0604020202020204" pitchFamily="34" charset="0"/>
              <a:buChar char="•"/>
            </a:pPr>
            <a:r>
              <a:rPr lang="en-US" sz="3200" dirty="0">
                <a:solidFill>
                  <a:srgbClr val="E76627"/>
                </a:solidFill>
              </a:rPr>
              <a:t>Assessing the Treatment Plan, Goals and Interventions</a:t>
            </a:r>
          </a:p>
          <a:p>
            <a:pPr marL="342900" indent="-342900">
              <a:buFont typeface="Arial" panose="020B0604020202020204" pitchFamily="34" charset="0"/>
              <a:buChar char="•"/>
            </a:pPr>
            <a:r>
              <a:rPr lang="en-US" sz="4000" b="1" dirty="0" smtClean="0"/>
              <a:t>When </a:t>
            </a:r>
            <a:r>
              <a:rPr lang="en-US" sz="4000" b="1" dirty="0"/>
              <a:t>is it time for Discharge?</a:t>
            </a:r>
          </a:p>
          <a:p>
            <a:pPr marL="883753" lvl="1" indent="-342900">
              <a:buFont typeface="Arial" panose="020B0604020202020204" pitchFamily="34" charset="0"/>
              <a:buChar char="•"/>
            </a:pPr>
            <a:r>
              <a:rPr lang="en-US" sz="3200" dirty="0">
                <a:solidFill>
                  <a:srgbClr val="E76627"/>
                </a:solidFill>
              </a:rPr>
              <a:t>Member and Provider Discussion</a:t>
            </a:r>
          </a:p>
          <a:p>
            <a:pPr lvl="0"/>
            <a:endParaRPr lang="en-US" dirty="0" smtClean="0"/>
          </a:p>
        </p:txBody>
      </p:sp>
      <p:grpSp>
        <p:nvGrpSpPr>
          <p:cNvPr id="4" name="Group 3"/>
          <p:cNvGrpSpPr/>
          <p:nvPr/>
        </p:nvGrpSpPr>
        <p:grpSpPr>
          <a:xfrm>
            <a:off x="11894820" y="-31610"/>
            <a:ext cx="2735580" cy="1028700"/>
            <a:chOff x="11894820" y="-31610"/>
            <a:chExt cx="2735580" cy="1028700"/>
          </a:xfrm>
        </p:grpSpPr>
        <p:sp>
          <p:nvSpPr>
            <p:cNvPr id="5" name="TextBox 4"/>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92810" y="7489190"/>
            <a:ext cx="406400" cy="406400"/>
          </a:xfrm>
          <a:prstGeom prst="rect">
            <a:avLst/>
          </a:prstGeom>
        </p:spPr>
      </p:pic>
    </p:spTree>
    <p:extLst>
      <p:ext uri="{BB962C8B-B14F-4D97-AF65-F5344CB8AC3E}">
        <p14:creationId xmlns:p14="http://schemas.microsoft.com/office/powerpoint/2010/main" val="99758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300"/>
                                  </p:stCondLst>
                                  <p:childTnLst>
                                    <p:set>
                                      <p:cBhvr>
                                        <p:cTn id="6" dur="1" fill="hold">
                                          <p:stCondLst>
                                            <p:cond delay="0"/>
                                          </p:stCondLst>
                                        </p:cTn>
                                        <p:tgtEl>
                                          <p:spTgt spid="48">
                                            <p:txEl>
                                              <p:pRg st="0" end="0"/>
                                            </p:txEl>
                                          </p:spTgt>
                                        </p:tgtEl>
                                        <p:attrNameLst>
                                          <p:attrName>style.visibility</p:attrName>
                                        </p:attrNameLst>
                                      </p:cBhvr>
                                      <p:to>
                                        <p:strVal val="visible"/>
                                      </p:to>
                                    </p:set>
                                  </p:childTnLst>
                                </p:cTn>
                              </p:par>
                              <p:par>
                                <p:cTn id="7" presetID="1" presetClass="entr" presetSubtype="0" fill="hold" grpId="0" nodeType="withEffect">
                                  <p:stCondLst>
                                    <p:cond delay="12100"/>
                                  </p:stCondLst>
                                  <p:childTnLst>
                                    <p:set>
                                      <p:cBhvr>
                                        <p:cTn id="8" dur="1" fill="hold">
                                          <p:stCondLst>
                                            <p:cond delay="0"/>
                                          </p:stCondLst>
                                        </p:cTn>
                                        <p:tgtEl>
                                          <p:spTgt spid="48">
                                            <p:txEl>
                                              <p:pRg st="1" end="1"/>
                                            </p:txEl>
                                          </p:spTgt>
                                        </p:tgtEl>
                                        <p:attrNameLst>
                                          <p:attrName>style.visibility</p:attrName>
                                        </p:attrNameLst>
                                      </p:cBhvr>
                                      <p:to>
                                        <p:strVal val="visible"/>
                                      </p:to>
                                    </p:set>
                                  </p:childTnLst>
                                </p:cTn>
                              </p:par>
                              <p:par>
                                <p:cTn id="9" presetID="1" presetClass="entr" presetSubtype="0" fill="hold" grpId="0" nodeType="withEffect">
                                  <p:stCondLst>
                                    <p:cond delay="17000"/>
                                  </p:stCondLst>
                                  <p:childTnLst>
                                    <p:set>
                                      <p:cBhvr>
                                        <p:cTn id="10" dur="1" fill="hold">
                                          <p:stCondLst>
                                            <p:cond delay="0"/>
                                          </p:stCondLst>
                                        </p:cTn>
                                        <p:tgtEl>
                                          <p:spTgt spid="48">
                                            <p:txEl>
                                              <p:pRg st="2" end="2"/>
                                            </p:txEl>
                                          </p:spTgt>
                                        </p:tgtEl>
                                        <p:attrNameLst>
                                          <p:attrName>style.visibility</p:attrName>
                                        </p:attrNameLst>
                                      </p:cBhvr>
                                      <p:to>
                                        <p:strVal val="visible"/>
                                      </p:to>
                                    </p:set>
                                  </p:childTnLst>
                                </p:cTn>
                              </p:par>
                              <p:par>
                                <p:cTn id="11" presetID="1" presetClass="entr" presetSubtype="0" fill="hold" grpId="0" nodeType="withEffect">
                                  <p:stCondLst>
                                    <p:cond delay="21800"/>
                                  </p:stCondLst>
                                  <p:childTnLst>
                                    <p:set>
                                      <p:cBhvr>
                                        <p:cTn id="12" dur="1" fill="hold">
                                          <p:stCondLst>
                                            <p:cond delay="0"/>
                                          </p:stCondLst>
                                        </p:cTn>
                                        <p:tgtEl>
                                          <p:spTgt spid="48">
                                            <p:txEl>
                                              <p:pRg st="3" end="3"/>
                                            </p:txEl>
                                          </p:spTgt>
                                        </p:tgtEl>
                                        <p:attrNameLst>
                                          <p:attrName>style.visibility</p:attrName>
                                        </p:attrNameLst>
                                      </p:cBhvr>
                                      <p:to>
                                        <p:strVal val="visible"/>
                                      </p:to>
                                    </p:set>
                                  </p:childTnLst>
                                </p:cTn>
                              </p:par>
                              <p:par>
                                <p:cTn id="13" presetID="1" presetClass="entr" presetSubtype="0" fill="hold" grpId="0" nodeType="withEffect">
                                  <p:stCondLst>
                                    <p:cond delay="22900"/>
                                  </p:stCondLst>
                                  <p:childTnLst>
                                    <p:set>
                                      <p:cBhvr>
                                        <p:cTn id="14" dur="1" fill="hold">
                                          <p:stCondLst>
                                            <p:cond delay="0"/>
                                          </p:stCondLst>
                                        </p:cTn>
                                        <p:tgtEl>
                                          <p:spTgt spid="48">
                                            <p:txEl>
                                              <p:pRg st="4" end="4"/>
                                            </p:txEl>
                                          </p:spTgt>
                                        </p:tgtEl>
                                        <p:attrNameLst>
                                          <p:attrName>style.visibility</p:attrName>
                                        </p:attrNameLst>
                                      </p:cBhvr>
                                      <p:to>
                                        <p:strVal val="visible"/>
                                      </p:to>
                                    </p:set>
                                  </p:childTnLst>
                                </p:cTn>
                              </p:par>
                              <p:par>
                                <p:cTn id="15" presetID="1" presetClass="entr" presetSubtype="0" fill="hold" grpId="0" nodeType="withEffect">
                                  <p:stCondLst>
                                    <p:cond delay="39100"/>
                                  </p:stCondLst>
                                  <p:childTnLst>
                                    <p:set>
                                      <p:cBhvr>
                                        <p:cTn id="16" dur="1" fill="hold">
                                          <p:stCondLst>
                                            <p:cond delay="0"/>
                                          </p:stCondLst>
                                        </p:cTn>
                                        <p:tgtEl>
                                          <p:spTgt spid="48">
                                            <p:txEl>
                                              <p:pRg st="5" end="5"/>
                                            </p:txEl>
                                          </p:spTgt>
                                        </p:tgtEl>
                                        <p:attrNameLst>
                                          <p:attrName>style.visibility</p:attrName>
                                        </p:attrNameLst>
                                      </p:cBhvr>
                                      <p:to>
                                        <p:strVal val="visible"/>
                                      </p:to>
                                    </p:set>
                                  </p:childTnLst>
                                </p:cTn>
                              </p:par>
                              <p:par>
                                <p:cTn id="17" presetID="1" presetClass="entr" presetSubtype="0" fill="hold" grpId="0" nodeType="withEffect">
                                  <p:stCondLst>
                                    <p:cond delay="48000"/>
                                  </p:stCondLst>
                                  <p:childTnLst>
                                    <p:set>
                                      <p:cBhvr>
                                        <p:cTn id="18" dur="1" fill="hold">
                                          <p:stCondLst>
                                            <p:cond delay="0"/>
                                          </p:stCondLst>
                                        </p:cTn>
                                        <p:tgtEl>
                                          <p:spTgt spid="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5406"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48" grpId="0" uiExpand="1" build="p"/>
    </p:bldLst>
  </p:timing>
</p:sld>
</file>

<file path=ppt/theme/theme1.xml><?xml version="1.0" encoding="utf-8"?>
<a:theme xmlns:a="http://schemas.openxmlformats.org/drawingml/2006/main" name="Custom Design">
  <a:themeElements>
    <a:clrScheme name="Custom 26">
      <a:dk1>
        <a:srgbClr val="000000"/>
      </a:dk1>
      <a:lt1>
        <a:srgbClr val="FFFFFF"/>
      </a:lt1>
      <a:dk2>
        <a:srgbClr val="44546A"/>
      </a:dk2>
      <a:lt2>
        <a:srgbClr val="E7E6E6"/>
      </a:lt2>
      <a:accent1>
        <a:srgbClr val="E77721"/>
      </a:accent1>
      <a:accent2>
        <a:srgbClr val="9B9699"/>
      </a:accent2>
      <a:accent3>
        <a:srgbClr val="FAC533"/>
      </a:accent3>
      <a:accent4>
        <a:srgbClr val="0848BC"/>
      </a:accent4>
      <a:accent5>
        <a:srgbClr val="30A9E0"/>
      </a:accent5>
      <a:accent6>
        <a:srgbClr val="EFD19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54DCD64554AC34A9F6C52D61D3F5336" ma:contentTypeVersion="5" ma:contentTypeDescription="Create a new document." ma:contentTypeScope="" ma:versionID="9d5e8e6a0e98c15218dff54eb3b20f8e">
  <xsd:schema xmlns:xsd="http://www.w3.org/2001/XMLSchema" xmlns:xs="http://www.w3.org/2001/XMLSchema" xmlns:p="http://schemas.microsoft.com/office/2006/metadata/properties" targetNamespace="http://schemas.microsoft.com/office/2006/metadata/properties" ma:root="true" ma:fieldsID="7dcc10a156eb2aa295318eab019ded2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9A1FC4-6B83-4747-B64C-9DA4F525654B}">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04E41F6-E51B-4E81-B188-E0739491F2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B374595-ADF7-44CF-B51C-AB6B6752F1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5255</TotalTime>
  <Words>1878</Words>
  <Application>Microsoft Office PowerPoint</Application>
  <PresentationFormat>Custom</PresentationFormat>
  <Paragraphs>115</Paragraphs>
  <Slides>11</Slides>
  <Notes>11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MS PGothic</vt:lpstr>
      <vt:lpstr>Arial</vt:lpstr>
      <vt:lpstr>Calibri</vt:lpstr>
      <vt:lpstr>Calibri Light</vt:lpstr>
      <vt:lpstr>Gill Sans</vt:lpstr>
      <vt:lpstr>Helvetica Light</vt:lpstr>
      <vt:lpstr>Lato Light</vt:lpstr>
      <vt:lpstr>Lato Regular</vt:lpstr>
      <vt:lpstr>LucidaGrande</vt:lpstr>
      <vt:lpstr>Source Sans Pro</vt:lpstr>
      <vt:lpstr>Wingdings</vt:lpstr>
      <vt:lpstr>Custom Design</vt:lpstr>
      <vt:lpstr>Treatment Planning</vt:lpstr>
      <vt:lpstr>Provider Engagement Series</vt:lpstr>
      <vt:lpstr>Learning Objectives</vt:lpstr>
      <vt:lpstr>Our Philosophy</vt:lpstr>
      <vt:lpstr>Important Steps of Treatment Planning</vt:lpstr>
      <vt:lpstr>Initial Process</vt:lpstr>
      <vt:lpstr>How to Create a Person Centered Treatment Plan</vt:lpstr>
      <vt:lpstr>Incorporate Evidence Based Practice</vt:lpstr>
      <vt:lpstr>Treatment Planning Process</vt:lpstr>
      <vt:lpstr>Our Mission:</vt:lpstr>
      <vt:lpstr>PowerPoint Presentation</vt:lpstr>
    </vt:vector>
  </TitlesOfParts>
  <Manager>A. Courtney, SPM SXP</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WC_2017 Master PPTx LIBRARY_16x9 Format</dc:title>
  <dc:subject>Full Library Images</dc:subject>
  <dc:creator>Stellar X Productions</dc:creator>
  <cp:keywords/>
  <dc:description/>
  <cp:lastModifiedBy>Groh, Alan J</cp:lastModifiedBy>
  <cp:revision>218</cp:revision>
  <cp:lastPrinted>2017-09-17T09:25:22Z</cp:lastPrinted>
  <dcterms:created xsi:type="dcterms:W3CDTF">2017-08-24T01:06:42Z</dcterms:created>
  <dcterms:modified xsi:type="dcterms:W3CDTF">2021-03-08T18:43:33Z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0x010100E54DCD64554AC34A9F6C52D61D3F5336</vt:lpwstr>
  </property>
</Properties>
</file>